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4" r:id="rId4"/>
    <p:sldId id="258" r:id="rId5"/>
    <p:sldId id="259" r:id="rId6"/>
    <p:sldId id="275" r:id="rId7"/>
    <p:sldId id="276" r:id="rId8"/>
    <p:sldId id="262" r:id="rId9"/>
    <p:sldId id="266" r:id="rId10"/>
    <p:sldId id="260" r:id="rId11"/>
    <p:sldId id="263" r:id="rId12"/>
    <p:sldId id="261" r:id="rId13"/>
    <p:sldId id="264" r:id="rId14"/>
    <p:sldId id="265" r:id="rId15"/>
    <p:sldId id="267" r:id="rId16"/>
    <p:sldId id="268" r:id="rId17"/>
    <p:sldId id="269" r:id="rId18"/>
    <p:sldId id="277" r:id="rId19"/>
    <p:sldId id="270" r:id="rId20"/>
    <p:sldId id="271" r:id="rId21"/>
    <p:sldId id="272" r:id="rId22"/>
    <p:sldId id="273" r:id="rId2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B3B3"/>
    <a:srgbClr val="2222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734" autoAdjust="0"/>
  </p:normalViewPr>
  <p:slideViewPr>
    <p:cSldViewPr>
      <p:cViewPr varScale="1">
        <p:scale>
          <a:sx n="79" d="100"/>
          <a:sy n="79" d="100"/>
        </p:scale>
        <p:origin x="-17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image" Target="../media/image57.wmf"/><Relationship Id="rId7" Type="http://schemas.openxmlformats.org/officeDocument/2006/relationships/image" Target="../media/image61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Relationship Id="rId9" Type="http://schemas.openxmlformats.org/officeDocument/2006/relationships/image" Target="../media/image6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EF82F-CF10-41E1-B373-B9971AF7D77E}" type="datetimeFigureOut">
              <a:rPr lang="nb-NO" smtClean="0"/>
              <a:pPr/>
              <a:t>27.10.2013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0CBAC-14DA-4A29-A1E4-212358C4CFF9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0939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0CBAC-14DA-4A29-A1E4-212358C4CFF9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156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9" name="Oval 8"/>
          <p:cNvSpPr/>
          <p:nvPr userDrawn="1"/>
        </p:nvSpPr>
        <p:spPr bwMode="auto">
          <a:xfrm>
            <a:off x="6631657" y="-1078929"/>
            <a:ext cx="3600000" cy="3600000"/>
          </a:xfrm>
          <a:prstGeom prst="ellipse">
            <a:avLst/>
          </a:prstGeom>
          <a:noFill/>
          <a:ln w="19050" cap="flat" cmpd="sng" algn="ctr">
            <a:solidFill>
              <a:srgbClr val="B3B3B3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Oval 9"/>
          <p:cNvSpPr/>
          <p:nvPr userDrawn="1"/>
        </p:nvSpPr>
        <p:spPr bwMode="auto">
          <a:xfrm>
            <a:off x="8561015" y="2598932"/>
            <a:ext cx="1080120" cy="1080000"/>
          </a:xfrm>
          <a:prstGeom prst="ellipse">
            <a:avLst/>
          </a:prstGeom>
          <a:noFill/>
          <a:ln w="19050" cap="flat" cmpd="sng" algn="ctr">
            <a:solidFill>
              <a:srgbClr val="B3B3B3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11" name="Picture 6" descr="hydr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503238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N:\SFI-SIMLab 2007-2014\SFI-SIMLab\Logo Partnere\210px-Statoil2009logo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12713"/>
            <a:ext cx="576262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pic14364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4075" y="260350"/>
            <a:ext cx="10080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Bild 7" descr="SSAB Logotype RGB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500" y="284163"/>
            <a:ext cx="863600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7" descr="t9_toyota_logo01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9338" y="188913"/>
            <a:ext cx="504825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audi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7550" y="188913"/>
            <a:ext cx="719138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 descr="bmw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5613" y="188913"/>
            <a:ext cx="503237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9" descr="renault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42238" y="188913"/>
            <a:ext cx="1150937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2" descr="statens_vei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41788" y="836613"/>
            <a:ext cx="792162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3" descr="SINTEF_hovedlogo.jpg"/>
          <p:cNvPicPr>
            <a:picLocks noChangeAspect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08625" y="908050"/>
            <a:ext cx="1368425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136" y="908050"/>
            <a:ext cx="2088232" cy="256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 userDrawn="1"/>
        </p:nvSpPr>
        <p:spPr bwMode="auto">
          <a:xfrm>
            <a:off x="6631657" y="-1078929"/>
            <a:ext cx="3600000" cy="3600000"/>
          </a:xfrm>
          <a:prstGeom prst="ellipse">
            <a:avLst/>
          </a:prstGeom>
          <a:noFill/>
          <a:ln w="19050" cap="flat" cmpd="sng" algn="ctr">
            <a:solidFill>
              <a:srgbClr val="B3B3B3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Oval 9"/>
          <p:cNvSpPr/>
          <p:nvPr userDrawn="1"/>
        </p:nvSpPr>
        <p:spPr bwMode="auto">
          <a:xfrm>
            <a:off x="8561015" y="2598932"/>
            <a:ext cx="1080120" cy="1080000"/>
          </a:xfrm>
          <a:prstGeom prst="ellipse">
            <a:avLst/>
          </a:prstGeom>
          <a:noFill/>
          <a:ln w="19050" cap="flat" cmpd="sng" algn="ctr">
            <a:solidFill>
              <a:srgbClr val="B3B3B3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5877272"/>
            <a:ext cx="405408" cy="365125"/>
          </a:xfrm>
          <a:prstGeom prst="rect">
            <a:avLst/>
          </a:prstGeom>
        </p:spPr>
        <p:txBody>
          <a:bodyPr/>
          <a:lstStyle/>
          <a:p>
            <a:fld id="{B84CC137-4094-4D4E-B919-861860ACE36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8A006-5854-4A2A-B830-CFA84516BB95}" type="datetimeFigureOut">
              <a:rPr lang="en-US"/>
              <a:pPr>
                <a:defRPr/>
              </a:pPr>
              <a:t>10/27/2013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9B8B9-387A-49DD-8564-2732911B88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3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0BC4D-0BCE-4E1C-BC83-1E13F0E15AC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6662-7460-403C-A194-CA9E1BA1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30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9" name="Oval 8"/>
          <p:cNvSpPr/>
          <p:nvPr userDrawn="1"/>
        </p:nvSpPr>
        <p:spPr bwMode="auto">
          <a:xfrm>
            <a:off x="6631657" y="-1078929"/>
            <a:ext cx="3600000" cy="3600000"/>
          </a:xfrm>
          <a:prstGeom prst="ellipse">
            <a:avLst/>
          </a:prstGeom>
          <a:noFill/>
          <a:ln w="19050" cap="flat" cmpd="sng" algn="ctr">
            <a:solidFill>
              <a:srgbClr val="B3B3B3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Oval 9"/>
          <p:cNvSpPr/>
          <p:nvPr userDrawn="1"/>
        </p:nvSpPr>
        <p:spPr bwMode="auto">
          <a:xfrm>
            <a:off x="8561015" y="2598932"/>
            <a:ext cx="1080120" cy="1080000"/>
          </a:xfrm>
          <a:prstGeom prst="ellipse">
            <a:avLst/>
          </a:prstGeom>
          <a:noFill/>
          <a:ln w="19050" cap="flat" cmpd="sng" algn="ctr">
            <a:solidFill>
              <a:srgbClr val="B3B3B3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AA1673-3E04-455C-B927-282A0AE1BDCA}" type="datetimeFigureOut">
              <a:rPr lang="nb-NO" smtClean="0"/>
              <a:pPr/>
              <a:t>27.10.2013</a:t>
            </a:fld>
            <a:endParaRPr lang="nb-NO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84CC137-4094-4D4E-B919-861860ACE36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0" y="6237312"/>
            <a:ext cx="9144000" cy="620688"/>
          </a:xfrm>
          <a:prstGeom prst="rect">
            <a:avLst/>
          </a:prstGeom>
          <a:solidFill>
            <a:srgbClr val="22228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pic>
        <p:nvPicPr>
          <p:cNvPr id="30" name="Picture 3" descr="\\tsclient\Docume1\Sans titre 3.png"/>
          <p:cNvPicPr>
            <a:picLocks noChangeAspect="1" noChangeArrowheads="1"/>
          </p:cNvPicPr>
          <p:nvPr userDrawn="1"/>
        </p:nvPicPr>
        <p:blipFill>
          <a:blip r:embed="rId6" cstate="print"/>
          <a:srcRect r="82574"/>
          <a:stretch>
            <a:fillRect/>
          </a:stretch>
        </p:blipFill>
        <p:spPr bwMode="auto">
          <a:xfrm>
            <a:off x="323528" y="6381328"/>
            <a:ext cx="373684" cy="273632"/>
          </a:xfrm>
          <a:prstGeom prst="rect">
            <a:avLst/>
          </a:prstGeom>
          <a:noFill/>
        </p:spPr>
      </p:pic>
      <p:pic>
        <p:nvPicPr>
          <p:cNvPr id="32" name="Picture 3" descr="\\tsclient\Docume1\Sans titre 3.png"/>
          <p:cNvPicPr>
            <a:picLocks noChangeAspect="1" noChangeArrowheads="1"/>
          </p:cNvPicPr>
          <p:nvPr userDrawn="1"/>
        </p:nvPicPr>
        <p:blipFill>
          <a:blip r:embed="rId6" cstate="print"/>
          <a:srcRect l="44810"/>
          <a:stretch>
            <a:fillRect/>
          </a:stretch>
        </p:blipFill>
        <p:spPr bwMode="auto">
          <a:xfrm>
            <a:off x="3801512" y="6381838"/>
            <a:ext cx="1368152" cy="316330"/>
          </a:xfrm>
          <a:prstGeom prst="rect">
            <a:avLst/>
          </a:prstGeom>
          <a:noFill/>
        </p:spPr>
      </p:pic>
      <p:pic>
        <p:nvPicPr>
          <p:cNvPr id="33" name="Picture 7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40352" y="6409004"/>
            <a:ext cx="1296144" cy="36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 userDrawn="1"/>
        </p:nvSpPr>
        <p:spPr bwMode="auto">
          <a:xfrm>
            <a:off x="-900608" y="5949280"/>
            <a:ext cx="2160240" cy="2168860"/>
          </a:xfrm>
          <a:prstGeom prst="ellipse">
            <a:avLst/>
          </a:prstGeom>
          <a:noFill/>
          <a:ln w="19050" cap="flat" cmpd="sng" algn="ctr">
            <a:solidFill>
              <a:srgbClr val="B3B3B3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27.wmf"/><Relationship Id="rId18" Type="http://schemas.openxmlformats.org/officeDocument/2006/relationships/oleObject" Target="../embeddings/oleObject7.bin"/><Relationship Id="rId3" Type="http://schemas.openxmlformats.org/officeDocument/2006/relationships/image" Target="../media/image30.emf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3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1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29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36.wmf"/><Relationship Id="rId3" Type="http://schemas.openxmlformats.org/officeDocument/2006/relationships/image" Target="../media/image38.emf"/><Relationship Id="rId7" Type="http://schemas.openxmlformats.org/officeDocument/2006/relationships/image" Target="../media/image34.w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5.wmf"/><Relationship Id="rId5" Type="http://schemas.openxmlformats.org/officeDocument/2006/relationships/image" Target="../media/image33.wmf"/><Relationship Id="rId15" Type="http://schemas.openxmlformats.org/officeDocument/2006/relationships/image" Target="../media/image37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35.wmf"/><Relationship Id="rId14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4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oleObject" Target="../embeddings/oleObject24.bin"/><Relationship Id="rId18" Type="http://schemas.openxmlformats.org/officeDocument/2006/relationships/image" Target="../media/image62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12" Type="http://schemas.openxmlformats.org/officeDocument/2006/relationships/image" Target="../media/image59.wmf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61.wmf"/><Relationship Id="rId20" Type="http://schemas.openxmlformats.org/officeDocument/2006/relationships/image" Target="../media/image63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23.bin"/><Relationship Id="rId5" Type="http://schemas.openxmlformats.org/officeDocument/2006/relationships/oleObject" Target="../embeddings/oleObject20.bin"/><Relationship Id="rId15" Type="http://schemas.openxmlformats.org/officeDocument/2006/relationships/oleObject" Target="../embeddings/oleObject25.bin"/><Relationship Id="rId10" Type="http://schemas.openxmlformats.org/officeDocument/2006/relationships/image" Target="../media/image58.wmf"/><Relationship Id="rId19" Type="http://schemas.openxmlformats.org/officeDocument/2006/relationships/oleObject" Target="../embeddings/oleObject27.bin"/><Relationship Id="rId4" Type="http://schemas.openxmlformats.org/officeDocument/2006/relationships/image" Target="../media/image55.wmf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6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7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Digital Image </a:t>
            </a:r>
            <a:r>
              <a:rPr lang="nb-NO" dirty="0" err="1"/>
              <a:t>Correlation</a:t>
            </a:r>
            <a:r>
              <a:rPr lang="nb-NO" dirty="0"/>
              <a:t> (DIC)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Egil Fagerholt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8" name="AutoShape 12"/>
          <p:cNvSpPr>
            <a:spLocks noChangeArrowheads="1"/>
          </p:cNvSpPr>
          <p:nvPr/>
        </p:nvSpPr>
        <p:spPr bwMode="auto">
          <a:xfrm>
            <a:off x="4067175" y="3933825"/>
            <a:ext cx="1008063" cy="142875"/>
          </a:xfrm>
          <a:prstGeom prst="rightArrow">
            <a:avLst>
              <a:gd name="adj1" fmla="val 50000"/>
              <a:gd name="adj2" fmla="val 176389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nb-NO"/>
          </a:p>
        </p:txBody>
      </p:sp>
      <p:grpSp>
        <p:nvGrpSpPr>
          <p:cNvPr id="142379" name="Group 43"/>
          <p:cNvGrpSpPr>
            <a:grpSpLocks/>
          </p:cNvGrpSpPr>
          <p:nvPr/>
        </p:nvGrpSpPr>
        <p:grpSpPr bwMode="auto">
          <a:xfrm>
            <a:off x="5508625" y="261938"/>
            <a:ext cx="1619250" cy="5570537"/>
            <a:chOff x="3470" y="165"/>
            <a:chExt cx="1020" cy="3509"/>
          </a:xfrm>
        </p:grpSpPr>
        <p:sp>
          <p:nvSpPr>
            <p:cNvPr id="30759" name="Text Box 19"/>
            <p:cNvSpPr txBox="1">
              <a:spLocks noChangeArrowheads="1"/>
            </p:cNvSpPr>
            <p:nvPr/>
          </p:nvSpPr>
          <p:spPr bwMode="auto">
            <a:xfrm>
              <a:off x="3560" y="3386"/>
              <a:ext cx="765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nb-NO" sz="1200">
                  <a:latin typeface="Times" pitchFamily="18" charset="0"/>
                </a:rPr>
                <a:t>Reference image</a:t>
              </a:r>
            </a:p>
            <a:p>
              <a:pPr algn="ctr" eaLnBrk="0" hangingPunct="0"/>
              <a:r>
                <a:rPr lang="nb-NO" sz="1200">
                  <a:latin typeface="Times" pitchFamily="18" charset="0"/>
                </a:rPr>
                <a:t>No deformation</a:t>
              </a:r>
              <a:endParaRPr lang="en-US" sz="1200">
                <a:latin typeface="Times" pitchFamily="18" charset="0"/>
              </a:endParaRPr>
            </a:p>
          </p:txBody>
        </p:sp>
        <p:pic>
          <p:nvPicPr>
            <p:cNvPr id="30760" name="Picture 22" descr="ut_re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70" y="165"/>
              <a:ext cx="1020" cy="3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2381" name="Group 45"/>
          <p:cNvGrpSpPr>
            <a:grpSpLocks/>
          </p:cNvGrpSpPr>
          <p:nvPr/>
        </p:nvGrpSpPr>
        <p:grpSpPr bwMode="auto">
          <a:xfrm>
            <a:off x="7273925" y="261938"/>
            <a:ext cx="1619250" cy="5568950"/>
            <a:chOff x="4582" y="165"/>
            <a:chExt cx="1020" cy="3508"/>
          </a:xfrm>
        </p:grpSpPr>
        <p:pic>
          <p:nvPicPr>
            <p:cNvPr id="30757" name="Picture 23" descr="ut_de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82" y="165"/>
              <a:ext cx="1020" cy="3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58" name="Text Box 20"/>
            <p:cNvSpPr txBox="1">
              <a:spLocks noChangeArrowheads="1"/>
            </p:cNvSpPr>
            <p:nvPr/>
          </p:nvSpPr>
          <p:spPr bwMode="auto">
            <a:xfrm>
              <a:off x="4649" y="3385"/>
              <a:ext cx="825" cy="28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nb-NO" sz="1200">
                  <a:latin typeface="Times" pitchFamily="18" charset="0"/>
                </a:rPr>
                <a:t>Current image</a:t>
              </a:r>
            </a:p>
            <a:p>
              <a:pPr algn="ctr" eaLnBrk="0" hangingPunct="0"/>
              <a:r>
                <a:rPr lang="nb-NO" sz="1200">
                  <a:latin typeface="Times" pitchFamily="18" charset="0"/>
                </a:rPr>
                <a:t>At deformed stage</a:t>
              </a:r>
              <a:endParaRPr lang="en-US" sz="1200">
                <a:latin typeface="Times" pitchFamily="18" charset="0"/>
              </a:endParaRPr>
            </a:p>
          </p:txBody>
        </p:sp>
      </p:grpSp>
      <p:pic>
        <p:nvPicPr>
          <p:cNvPr id="142360" name="Picture 24" descr="ut_ref_mes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260350"/>
            <a:ext cx="1619250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361" name="Picture 25" descr="ut_def_mes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73925" y="260350"/>
            <a:ext cx="1619250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2362" name="Group 26"/>
          <p:cNvGrpSpPr>
            <a:grpSpLocks/>
          </p:cNvGrpSpPr>
          <p:nvPr/>
        </p:nvGrpSpPr>
        <p:grpSpPr bwMode="auto">
          <a:xfrm>
            <a:off x="7273925" y="260350"/>
            <a:ext cx="1619250" cy="5113338"/>
            <a:chOff x="4604" y="300"/>
            <a:chExt cx="1020" cy="3221"/>
          </a:xfrm>
        </p:grpSpPr>
        <p:pic>
          <p:nvPicPr>
            <p:cNvPr id="30755" name="Picture 27" descr="ut_def_d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604" y="300"/>
              <a:ext cx="1020" cy="3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56" name="Text Box 28"/>
            <p:cNvSpPr txBox="1">
              <a:spLocks noChangeArrowheads="1"/>
            </p:cNvSpPr>
            <p:nvPr/>
          </p:nvSpPr>
          <p:spPr bwMode="auto">
            <a:xfrm>
              <a:off x="4889" y="3192"/>
              <a:ext cx="422" cy="181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nb-NO" sz="1200">
                  <a:latin typeface="Times" pitchFamily="18" charset="0"/>
                </a:rPr>
                <a:t>Disp. Y</a:t>
              </a:r>
              <a:endParaRPr lang="en-US" sz="1200">
                <a:latin typeface="Times" pitchFamily="18" charset="0"/>
              </a:endParaRPr>
            </a:p>
          </p:txBody>
        </p:sp>
      </p:grpSp>
      <p:grpSp>
        <p:nvGrpSpPr>
          <p:cNvPr id="142365" name="Group 29"/>
          <p:cNvGrpSpPr>
            <a:grpSpLocks/>
          </p:cNvGrpSpPr>
          <p:nvPr/>
        </p:nvGrpSpPr>
        <p:grpSpPr bwMode="auto">
          <a:xfrm>
            <a:off x="7272338" y="260350"/>
            <a:ext cx="1619250" cy="5113338"/>
            <a:chOff x="3334" y="300"/>
            <a:chExt cx="1020" cy="3221"/>
          </a:xfrm>
        </p:grpSpPr>
        <p:pic>
          <p:nvPicPr>
            <p:cNvPr id="30753" name="Picture 30" descr="ut_def_dX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334" y="300"/>
              <a:ext cx="1020" cy="3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54" name="Text Box 31"/>
            <p:cNvSpPr txBox="1">
              <a:spLocks noChangeArrowheads="1"/>
            </p:cNvSpPr>
            <p:nvPr/>
          </p:nvSpPr>
          <p:spPr bwMode="auto">
            <a:xfrm>
              <a:off x="3635" y="3203"/>
              <a:ext cx="422" cy="181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nb-NO" sz="1200">
                  <a:latin typeface="Times" pitchFamily="18" charset="0"/>
                </a:rPr>
                <a:t>Disp. X</a:t>
              </a:r>
              <a:endParaRPr lang="en-US" sz="1200">
                <a:latin typeface="Times" pitchFamily="18" charset="0"/>
              </a:endParaRPr>
            </a:p>
          </p:txBody>
        </p:sp>
      </p:grpSp>
      <p:grpSp>
        <p:nvGrpSpPr>
          <p:cNvPr id="142368" name="Group 32"/>
          <p:cNvGrpSpPr>
            <a:grpSpLocks/>
          </p:cNvGrpSpPr>
          <p:nvPr/>
        </p:nvGrpSpPr>
        <p:grpSpPr bwMode="auto">
          <a:xfrm>
            <a:off x="7272338" y="260350"/>
            <a:ext cx="1619250" cy="5113338"/>
            <a:chOff x="1973" y="378"/>
            <a:chExt cx="1020" cy="3221"/>
          </a:xfrm>
        </p:grpSpPr>
        <p:pic>
          <p:nvPicPr>
            <p:cNvPr id="30751" name="Picture 33" descr="ut_def_strain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973" y="378"/>
              <a:ext cx="1020" cy="3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52" name="Text Box 34"/>
            <p:cNvSpPr txBox="1">
              <a:spLocks noChangeArrowheads="1"/>
            </p:cNvSpPr>
            <p:nvPr/>
          </p:nvSpPr>
          <p:spPr bwMode="auto">
            <a:xfrm>
              <a:off x="2302" y="3282"/>
              <a:ext cx="354" cy="181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nb-NO" sz="1200">
                  <a:latin typeface="Times" pitchFamily="18" charset="0"/>
                </a:rPr>
                <a:t>Strain</a:t>
              </a:r>
              <a:endParaRPr lang="en-US" sz="1200">
                <a:latin typeface="Times" pitchFamily="18" charset="0"/>
              </a:endParaRPr>
            </a:p>
          </p:txBody>
        </p:sp>
      </p:grpSp>
      <p:pic>
        <p:nvPicPr>
          <p:cNvPr id="30729" name="Picture 4" descr="UT_sketch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825" y="1989138"/>
            <a:ext cx="1541463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0" name="Text Box 6"/>
          <p:cNvSpPr txBox="1">
            <a:spLocks noChangeArrowheads="1"/>
          </p:cNvSpPr>
          <p:nvPr/>
        </p:nvSpPr>
        <p:spPr bwMode="auto">
          <a:xfrm>
            <a:off x="1692275" y="1976438"/>
            <a:ext cx="609600" cy="228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sz="900">
                <a:latin typeface="Times" pitchFamily="18" charset="0"/>
              </a:rPr>
              <a:t>Load cell</a:t>
            </a:r>
            <a:endParaRPr lang="en-US" sz="900">
              <a:latin typeface="Times" pitchFamily="18" charset="0"/>
            </a:endParaRPr>
          </a:p>
        </p:txBody>
      </p:sp>
      <p:sp>
        <p:nvSpPr>
          <p:cNvPr id="30731" name="Text Box 7"/>
          <p:cNvSpPr txBox="1">
            <a:spLocks noChangeArrowheads="1"/>
          </p:cNvSpPr>
          <p:nvPr/>
        </p:nvSpPr>
        <p:spPr bwMode="auto">
          <a:xfrm>
            <a:off x="1500188" y="2781300"/>
            <a:ext cx="984250" cy="228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sz="900">
                <a:latin typeface="Times" pitchFamily="18" charset="0"/>
              </a:rPr>
              <a:t>Linear transducer</a:t>
            </a:r>
            <a:endParaRPr lang="en-US" sz="900">
              <a:latin typeface="Times" pitchFamily="18" charset="0"/>
            </a:endParaRPr>
          </a:p>
        </p:txBody>
      </p:sp>
      <p:sp>
        <p:nvSpPr>
          <p:cNvPr id="30732" name="AutoShape 36"/>
          <p:cNvSpPr>
            <a:spLocks noChangeArrowheads="1"/>
          </p:cNvSpPr>
          <p:nvPr/>
        </p:nvSpPr>
        <p:spPr bwMode="auto">
          <a:xfrm>
            <a:off x="817563" y="2438400"/>
            <a:ext cx="227012" cy="280988"/>
          </a:xfrm>
          <a:prstGeom prst="upArrow">
            <a:avLst>
              <a:gd name="adj1" fmla="val 50000"/>
              <a:gd name="adj2" fmla="val 309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nb-NO"/>
          </a:p>
        </p:txBody>
      </p:sp>
      <p:sp>
        <p:nvSpPr>
          <p:cNvPr id="30733" name="Text Box 9"/>
          <p:cNvSpPr txBox="1">
            <a:spLocks noChangeArrowheads="1"/>
          </p:cNvSpPr>
          <p:nvPr/>
        </p:nvSpPr>
        <p:spPr bwMode="auto">
          <a:xfrm>
            <a:off x="468313" y="404813"/>
            <a:ext cx="31181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– Basic </a:t>
            </a:r>
            <a:r>
              <a:rPr lang="nb-NO" sz="2800" dirty="0" err="1" smtClean="0"/>
              <a:t>Principle</a:t>
            </a:r>
            <a:endParaRPr lang="en-US" sz="2800" dirty="0"/>
          </a:p>
        </p:txBody>
      </p:sp>
      <p:sp>
        <p:nvSpPr>
          <p:cNvPr id="30735" name="Text Box 42"/>
          <p:cNvSpPr txBox="1">
            <a:spLocks noChangeArrowheads="1"/>
          </p:cNvSpPr>
          <p:nvPr/>
        </p:nvSpPr>
        <p:spPr bwMode="auto">
          <a:xfrm>
            <a:off x="107950" y="1773238"/>
            <a:ext cx="22193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/>
              <a:t>Example: Uniaxial tension test</a:t>
            </a:r>
            <a:endParaRPr lang="en-US" sz="1200"/>
          </a:p>
        </p:txBody>
      </p:sp>
      <p:grpSp>
        <p:nvGrpSpPr>
          <p:cNvPr id="142384" name="Group 48"/>
          <p:cNvGrpSpPr>
            <a:grpSpLocks/>
          </p:cNvGrpSpPr>
          <p:nvPr/>
        </p:nvGrpSpPr>
        <p:grpSpPr bwMode="auto">
          <a:xfrm>
            <a:off x="6804025" y="2924175"/>
            <a:ext cx="720725" cy="433388"/>
            <a:chOff x="4286" y="1842"/>
            <a:chExt cx="454" cy="273"/>
          </a:xfrm>
        </p:grpSpPr>
        <p:sp>
          <p:nvSpPr>
            <p:cNvPr id="30749" name="AutoShape 46"/>
            <p:cNvSpPr>
              <a:spLocks noChangeArrowheads="1"/>
            </p:cNvSpPr>
            <p:nvPr/>
          </p:nvSpPr>
          <p:spPr bwMode="auto">
            <a:xfrm>
              <a:off x="4286" y="2024"/>
              <a:ext cx="454" cy="91"/>
            </a:xfrm>
            <a:prstGeom prst="rightArrow">
              <a:avLst>
                <a:gd name="adj1" fmla="val 50000"/>
                <a:gd name="adj2" fmla="val 12472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50" name="Text Box 47"/>
            <p:cNvSpPr txBox="1">
              <a:spLocks noChangeArrowheads="1"/>
            </p:cNvSpPr>
            <p:nvPr/>
          </p:nvSpPr>
          <p:spPr bwMode="auto">
            <a:xfrm>
              <a:off x="4332" y="1842"/>
              <a:ext cx="3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DIC</a:t>
              </a:r>
              <a:endParaRPr lang="en-US"/>
            </a:p>
          </p:txBody>
        </p:sp>
      </p:grpSp>
      <p:grpSp>
        <p:nvGrpSpPr>
          <p:cNvPr id="137262" name="Group 46"/>
          <p:cNvGrpSpPr>
            <a:grpSpLocks/>
          </p:cNvGrpSpPr>
          <p:nvPr/>
        </p:nvGrpSpPr>
        <p:grpSpPr bwMode="auto">
          <a:xfrm>
            <a:off x="3543300" y="2205038"/>
            <a:ext cx="2684463" cy="863600"/>
            <a:chOff x="2232" y="1389"/>
            <a:chExt cx="1691" cy="544"/>
          </a:xfrm>
        </p:grpSpPr>
        <p:sp>
          <p:nvSpPr>
            <p:cNvPr id="30747" name="Text Box 49"/>
            <p:cNvSpPr txBox="1">
              <a:spLocks noChangeArrowheads="1"/>
            </p:cNvSpPr>
            <p:nvPr/>
          </p:nvSpPr>
          <p:spPr bwMode="auto">
            <a:xfrm>
              <a:off x="2232" y="1389"/>
              <a:ext cx="115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Random speckle pattern</a:t>
              </a:r>
              <a:endParaRPr lang="en-US" sz="1200"/>
            </a:p>
          </p:txBody>
        </p:sp>
        <p:sp>
          <p:nvSpPr>
            <p:cNvPr id="30748" name="Line 50"/>
            <p:cNvSpPr>
              <a:spLocks noChangeShapeType="1"/>
            </p:cNvSpPr>
            <p:nvPr/>
          </p:nvSpPr>
          <p:spPr bwMode="auto">
            <a:xfrm>
              <a:off x="2880" y="1525"/>
              <a:ext cx="1043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42394" name="Group 58"/>
          <p:cNvGrpSpPr>
            <a:grpSpLocks/>
          </p:cNvGrpSpPr>
          <p:nvPr/>
        </p:nvGrpSpPr>
        <p:grpSpPr bwMode="auto">
          <a:xfrm>
            <a:off x="684213" y="3390900"/>
            <a:ext cx="2798762" cy="1346200"/>
            <a:chOff x="431" y="2136"/>
            <a:chExt cx="1763" cy="848"/>
          </a:xfrm>
        </p:grpSpPr>
        <p:sp>
          <p:nvSpPr>
            <p:cNvPr id="30742" name="Text Box 8"/>
            <p:cNvSpPr txBox="1">
              <a:spLocks noChangeArrowheads="1"/>
            </p:cNvSpPr>
            <p:nvPr/>
          </p:nvSpPr>
          <p:spPr bwMode="auto">
            <a:xfrm>
              <a:off x="1837" y="2282"/>
              <a:ext cx="338" cy="14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nb-NO" sz="900">
                  <a:latin typeface="Times" pitchFamily="18" charset="0"/>
                </a:rPr>
                <a:t>Camera</a:t>
              </a:r>
              <a:endParaRPr lang="en-US" sz="900">
                <a:latin typeface="Times" pitchFamily="18" charset="0"/>
              </a:endParaRPr>
            </a:p>
          </p:txBody>
        </p:sp>
        <p:sp>
          <p:nvSpPr>
            <p:cNvPr id="30743" name="AutoShape 9"/>
            <p:cNvSpPr>
              <a:spLocks noChangeArrowheads="1"/>
            </p:cNvSpPr>
            <p:nvPr/>
          </p:nvSpPr>
          <p:spPr bwMode="auto">
            <a:xfrm rot="5400000">
              <a:off x="842" y="1845"/>
              <a:ext cx="848" cy="1429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10196"/>
              </a:schemeClr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44" name="Rectangle 11"/>
            <p:cNvSpPr>
              <a:spLocks noChangeArrowheads="1"/>
            </p:cNvSpPr>
            <p:nvPr/>
          </p:nvSpPr>
          <p:spPr bwMode="auto">
            <a:xfrm>
              <a:off x="1908" y="2419"/>
              <a:ext cx="286" cy="247"/>
            </a:xfrm>
            <a:prstGeom prst="rect">
              <a:avLst/>
            </a:prstGeom>
            <a:solidFill>
              <a:srgbClr val="CCCC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745" name="Line 56"/>
            <p:cNvSpPr>
              <a:spLocks noChangeShapeType="1"/>
            </p:cNvSpPr>
            <p:nvPr/>
          </p:nvSpPr>
          <p:spPr bwMode="auto">
            <a:xfrm flipH="1">
              <a:off x="431" y="2568"/>
              <a:ext cx="14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0746" name="AutoShape 10"/>
            <p:cNvSpPr>
              <a:spLocks noChangeArrowheads="1"/>
            </p:cNvSpPr>
            <p:nvPr/>
          </p:nvSpPr>
          <p:spPr bwMode="auto">
            <a:xfrm rot="-5400000">
              <a:off x="1730" y="2453"/>
              <a:ext cx="212" cy="2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83 w 21600"/>
                <a:gd name="T13" fmla="*/ 4542 h 21600"/>
                <a:gd name="T14" fmla="*/ 17117 w 21600"/>
                <a:gd name="T15" fmla="*/ 1705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56565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37261" name="Group 45"/>
          <p:cNvGrpSpPr>
            <a:grpSpLocks/>
          </p:cNvGrpSpPr>
          <p:nvPr/>
        </p:nvGrpSpPr>
        <p:grpSpPr bwMode="auto">
          <a:xfrm>
            <a:off x="1763713" y="4076700"/>
            <a:ext cx="3530600" cy="850900"/>
            <a:chOff x="1111" y="2568"/>
            <a:chExt cx="2224" cy="536"/>
          </a:xfrm>
        </p:grpSpPr>
        <p:sp>
          <p:nvSpPr>
            <p:cNvPr id="30740" name="Text Box 59"/>
            <p:cNvSpPr txBox="1">
              <a:spLocks noChangeArrowheads="1"/>
            </p:cNvSpPr>
            <p:nvPr/>
          </p:nvSpPr>
          <p:spPr bwMode="auto">
            <a:xfrm>
              <a:off x="1111" y="2931"/>
              <a:ext cx="222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Optical axis normal to specimen surface (2D-DIC)</a:t>
              </a:r>
              <a:endParaRPr lang="en-US" sz="1200"/>
            </a:p>
          </p:txBody>
        </p:sp>
        <p:sp>
          <p:nvSpPr>
            <p:cNvPr id="30741" name="Line 60"/>
            <p:cNvSpPr>
              <a:spLocks noChangeShapeType="1"/>
            </p:cNvSpPr>
            <p:nvPr/>
          </p:nvSpPr>
          <p:spPr bwMode="auto">
            <a:xfrm flipH="1" flipV="1">
              <a:off x="1156" y="2568"/>
              <a:ext cx="499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12706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68313" y="404813"/>
            <a:ext cx="51815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– </a:t>
            </a:r>
            <a:r>
              <a:rPr lang="nb-NO" sz="2800" dirty="0" err="1" smtClean="0"/>
              <a:t>Tracking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</a:t>
            </a:r>
            <a:r>
              <a:rPr lang="nb-NO" sz="2800" dirty="0" err="1" smtClean="0"/>
              <a:t>grayscale</a:t>
            </a:r>
            <a:r>
              <a:rPr lang="nb-NO" sz="2800" dirty="0" smtClean="0"/>
              <a:t> </a:t>
            </a:r>
            <a:r>
              <a:rPr lang="nb-NO" sz="2800" dirty="0" err="1" smtClean="0"/>
              <a:t>pattern</a:t>
            </a:r>
            <a:endParaRPr lang="en-US" sz="2800" dirty="0"/>
          </a:p>
        </p:txBody>
      </p:sp>
      <p:pic>
        <p:nvPicPr>
          <p:cNvPr id="6" name="Picture 24" descr="ut_ref_mes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314420"/>
            <a:ext cx="1374534" cy="434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043608" y="3717032"/>
            <a:ext cx="288032" cy="21602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043608" y="1118446"/>
            <a:ext cx="1455605" cy="2598586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43608" y="3933056"/>
            <a:ext cx="1455605" cy="175739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encoded_video_20130820_02162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9213" y="1118446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974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91" name="Text Box 9"/>
          <p:cNvSpPr txBox="1">
            <a:spLocks noChangeArrowheads="1"/>
          </p:cNvSpPr>
          <p:nvPr/>
        </p:nvSpPr>
        <p:spPr bwMode="auto">
          <a:xfrm>
            <a:off x="468313" y="404813"/>
            <a:ext cx="84157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– Material </a:t>
            </a:r>
            <a:r>
              <a:rPr lang="nb-NO" sz="2800" dirty="0" err="1" smtClean="0"/>
              <a:t>point</a:t>
            </a:r>
            <a:r>
              <a:rPr lang="nb-NO" sz="2800" dirty="0" smtClean="0"/>
              <a:t> </a:t>
            </a:r>
            <a:r>
              <a:rPr lang="nb-NO" sz="2800" dirty="0" err="1" smtClean="0"/>
              <a:t>tracking</a:t>
            </a:r>
            <a:r>
              <a:rPr lang="nb-NO" sz="2800" dirty="0" smtClean="0"/>
              <a:t> (</a:t>
            </a:r>
            <a:r>
              <a:rPr lang="nb-NO" sz="2800" dirty="0" err="1" smtClean="0"/>
              <a:t>Subset-based</a:t>
            </a:r>
            <a:r>
              <a:rPr lang="nb-NO" sz="2800" dirty="0" smtClean="0"/>
              <a:t> </a:t>
            </a:r>
            <a:r>
              <a:rPr lang="nb-NO" sz="2800" dirty="0" err="1" smtClean="0"/>
              <a:t>formulation</a:t>
            </a:r>
            <a:r>
              <a:rPr lang="nb-NO" sz="2800" dirty="0" smtClean="0"/>
              <a:t>)</a:t>
            </a:r>
            <a:endParaRPr lang="en-US" sz="2800" dirty="0"/>
          </a:p>
        </p:txBody>
      </p:sp>
      <p:sp>
        <p:nvSpPr>
          <p:cNvPr id="139292" name="Text Box 8"/>
          <p:cNvSpPr txBox="1">
            <a:spLocks noChangeArrowheads="1"/>
          </p:cNvSpPr>
          <p:nvPr/>
        </p:nvSpPr>
        <p:spPr bwMode="auto">
          <a:xfrm>
            <a:off x="121923" y="5949280"/>
            <a:ext cx="6407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dirty="0"/>
              <a:t>[4] Sutton MA, McNeill SR, Helm JD, Chao YJ (2000) Advances in two-dimensional and three-dimensional computer vision </a:t>
            </a:r>
          </a:p>
        </p:txBody>
      </p:sp>
      <p:sp>
        <p:nvSpPr>
          <p:cNvPr id="139293" name="Rectangle 10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b-NO"/>
          </a:p>
        </p:txBody>
      </p:sp>
      <p:grpSp>
        <p:nvGrpSpPr>
          <p:cNvPr id="139321" name="Group 57"/>
          <p:cNvGrpSpPr>
            <a:grpSpLocks/>
          </p:cNvGrpSpPr>
          <p:nvPr/>
        </p:nvGrpSpPr>
        <p:grpSpPr bwMode="auto">
          <a:xfrm>
            <a:off x="5080000" y="1341438"/>
            <a:ext cx="2876550" cy="2374900"/>
            <a:chOff x="3200" y="845"/>
            <a:chExt cx="1812" cy="1496"/>
          </a:xfrm>
        </p:grpSpPr>
        <p:pic>
          <p:nvPicPr>
            <p:cNvPr id="139314" name="Picture 7" descr="principle_subset_dic_de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00" y="985"/>
              <a:ext cx="1812" cy="1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9315" name="Text Box 15"/>
            <p:cNvSpPr txBox="1">
              <a:spLocks noChangeArrowheads="1"/>
            </p:cNvSpPr>
            <p:nvPr/>
          </p:nvSpPr>
          <p:spPr bwMode="auto">
            <a:xfrm>
              <a:off x="3772" y="849"/>
              <a:ext cx="62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000"/>
                <a:t>Current image</a:t>
              </a:r>
              <a:endParaRPr lang="en-US" sz="1000"/>
            </a:p>
          </p:txBody>
        </p:sp>
        <p:graphicFrame>
          <p:nvGraphicFramePr>
            <p:cNvPr id="139280" name="Object 16"/>
            <p:cNvGraphicFramePr>
              <a:graphicFrameLocks noChangeAspect="1"/>
            </p:cNvGraphicFramePr>
            <p:nvPr/>
          </p:nvGraphicFramePr>
          <p:xfrm>
            <a:off x="4368" y="845"/>
            <a:ext cx="248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9" name="Equation" r:id="rId4" imgW="393480" imgH="228600" progId="Equation.DSMT4">
                    <p:embed/>
                  </p:oleObj>
                </mc:Choice>
                <mc:Fallback>
                  <p:oleObj name="Equation" r:id="rId4" imgW="3934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8" y="845"/>
                          <a:ext cx="248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9322" name="Group 58"/>
          <p:cNvGrpSpPr>
            <a:grpSpLocks/>
          </p:cNvGrpSpPr>
          <p:nvPr/>
        </p:nvGrpSpPr>
        <p:grpSpPr bwMode="auto">
          <a:xfrm>
            <a:off x="4067175" y="4076700"/>
            <a:ext cx="4464050" cy="428625"/>
            <a:chOff x="2562" y="2568"/>
            <a:chExt cx="2812" cy="270"/>
          </a:xfrm>
        </p:grpSpPr>
        <p:graphicFrame>
          <p:nvGraphicFramePr>
            <p:cNvPr id="139273" name="Object 9"/>
            <p:cNvGraphicFramePr>
              <a:graphicFrameLocks noChangeAspect="1"/>
            </p:cNvGraphicFramePr>
            <p:nvPr/>
          </p:nvGraphicFramePr>
          <p:xfrm>
            <a:off x="4372" y="2568"/>
            <a:ext cx="1002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0" name="Equation" r:id="rId6" imgW="1587240" imgH="431640" progId="Equation.DSMT4">
                    <p:embed/>
                  </p:oleObj>
                </mc:Choice>
                <mc:Fallback>
                  <p:oleObj name="Equation" r:id="rId6" imgW="1587240" imgH="4316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72" y="2568"/>
                          <a:ext cx="1002" cy="27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313" name="Text Box 17"/>
            <p:cNvSpPr txBox="1">
              <a:spLocks noChangeArrowheads="1"/>
            </p:cNvSpPr>
            <p:nvPr/>
          </p:nvSpPr>
          <p:spPr bwMode="auto">
            <a:xfrm>
              <a:off x="2562" y="2613"/>
              <a:ext cx="180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Deformation parameters (linear subset):</a:t>
              </a:r>
              <a:endParaRPr lang="en-US" sz="1200"/>
            </a:p>
          </p:txBody>
        </p:sp>
      </p:grpSp>
      <p:grpSp>
        <p:nvGrpSpPr>
          <p:cNvPr id="139323" name="Group 59"/>
          <p:cNvGrpSpPr>
            <a:grpSpLocks/>
          </p:cNvGrpSpPr>
          <p:nvPr/>
        </p:nvGrpSpPr>
        <p:grpSpPr bwMode="auto">
          <a:xfrm>
            <a:off x="4716463" y="4568825"/>
            <a:ext cx="3763962" cy="371475"/>
            <a:chOff x="2971" y="2878"/>
            <a:chExt cx="2371" cy="234"/>
          </a:xfrm>
        </p:grpSpPr>
        <p:graphicFrame>
          <p:nvGraphicFramePr>
            <p:cNvPr id="139275" name="Object 11"/>
            <p:cNvGraphicFramePr>
              <a:graphicFrameLocks noChangeAspect="1"/>
            </p:cNvGraphicFramePr>
            <p:nvPr/>
          </p:nvGraphicFramePr>
          <p:xfrm>
            <a:off x="4376" y="2878"/>
            <a:ext cx="966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1" name="Equation" r:id="rId8" imgW="1536700" imgH="368300" progId="Equation.DSMT4">
                    <p:embed/>
                  </p:oleObj>
                </mc:Choice>
                <mc:Fallback>
                  <p:oleObj name="Equation" r:id="rId8" imgW="15367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76" y="2878"/>
                          <a:ext cx="966" cy="2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312" name="Text Box 18"/>
            <p:cNvSpPr txBox="1">
              <a:spLocks noChangeArrowheads="1"/>
            </p:cNvSpPr>
            <p:nvPr/>
          </p:nvSpPr>
          <p:spPr bwMode="auto">
            <a:xfrm>
              <a:off x="2971" y="2906"/>
              <a:ext cx="130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Function to minimize (SSD):</a:t>
              </a:r>
              <a:endParaRPr lang="en-US" sz="1200"/>
            </a:p>
          </p:txBody>
        </p:sp>
      </p:grpSp>
      <p:grpSp>
        <p:nvGrpSpPr>
          <p:cNvPr id="139297" name="Group 56"/>
          <p:cNvGrpSpPr>
            <a:grpSpLocks/>
          </p:cNvGrpSpPr>
          <p:nvPr/>
        </p:nvGrpSpPr>
        <p:grpSpPr bwMode="auto">
          <a:xfrm>
            <a:off x="250825" y="4292600"/>
            <a:ext cx="3744913" cy="1079500"/>
            <a:chOff x="158" y="2614"/>
            <a:chExt cx="2359" cy="68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39308" name="Rectangle 55"/>
            <p:cNvSpPr>
              <a:spLocks noChangeArrowheads="1"/>
            </p:cNvSpPr>
            <p:nvPr/>
          </p:nvSpPr>
          <p:spPr bwMode="auto">
            <a:xfrm>
              <a:off x="158" y="2614"/>
              <a:ext cx="2359" cy="6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9309" name="Text Box 19"/>
            <p:cNvSpPr txBox="1">
              <a:spLocks noChangeArrowheads="1"/>
            </p:cNvSpPr>
            <p:nvPr/>
          </p:nvSpPr>
          <p:spPr bwMode="auto">
            <a:xfrm>
              <a:off x="204" y="2686"/>
              <a:ext cx="1517" cy="1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000"/>
                <a:t>Reference configuration position vector:</a:t>
              </a:r>
              <a:endParaRPr lang="en-US" sz="1000"/>
            </a:p>
          </p:txBody>
        </p:sp>
        <p:graphicFrame>
          <p:nvGraphicFramePr>
            <p:cNvPr id="139285" name="Object 21"/>
            <p:cNvGraphicFramePr>
              <a:graphicFrameLocks noChangeAspect="1"/>
            </p:cNvGraphicFramePr>
            <p:nvPr/>
          </p:nvGraphicFramePr>
          <p:xfrm>
            <a:off x="1873" y="2696"/>
            <a:ext cx="472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2" name="Equation" r:id="rId10" imgW="749160" imgH="228600" progId="Equation.DSMT4">
                    <p:embed/>
                  </p:oleObj>
                </mc:Choice>
                <mc:Fallback>
                  <p:oleObj name="Equation" r:id="rId10" imgW="74916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3" y="2696"/>
                          <a:ext cx="472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310" name="Text Box 22"/>
            <p:cNvSpPr txBox="1">
              <a:spLocks noChangeArrowheads="1"/>
            </p:cNvSpPr>
            <p:nvPr/>
          </p:nvSpPr>
          <p:spPr bwMode="auto">
            <a:xfrm>
              <a:off x="750" y="2869"/>
              <a:ext cx="860" cy="1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000"/>
                <a:t>Displacement vector:</a:t>
              </a:r>
              <a:endParaRPr lang="en-US" sz="1000"/>
            </a:p>
          </p:txBody>
        </p:sp>
        <p:graphicFrame>
          <p:nvGraphicFramePr>
            <p:cNvPr id="139287" name="Object 23"/>
            <p:cNvGraphicFramePr>
              <a:graphicFrameLocks noChangeAspect="1"/>
            </p:cNvGraphicFramePr>
            <p:nvPr/>
          </p:nvGraphicFramePr>
          <p:xfrm>
            <a:off x="1885" y="2885"/>
            <a:ext cx="400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3" name="Equation" r:id="rId12" imgW="634680" imgH="228600" progId="Equation.DSMT4">
                    <p:embed/>
                  </p:oleObj>
                </mc:Choice>
                <mc:Fallback>
                  <p:oleObj name="Equation" r:id="rId12" imgW="6346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5" y="2885"/>
                          <a:ext cx="400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311" name="Text Box 24"/>
            <p:cNvSpPr txBox="1">
              <a:spLocks noChangeArrowheads="1"/>
            </p:cNvSpPr>
            <p:nvPr/>
          </p:nvSpPr>
          <p:spPr bwMode="auto">
            <a:xfrm>
              <a:off x="295" y="3067"/>
              <a:ext cx="1416" cy="1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000"/>
                <a:t>Current configuration position vector:</a:t>
              </a:r>
              <a:endParaRPr lang="en-US" sz="1000"/>
            </a:p>
          </p:txBody>
        </p:sp>
        <p:graphicFrame>
          <p:nvGraphicFramePr>
            <p:cNvPr id="139289" name="Object 25"/>
            <p:cNvGraphicFramePr>
              <a:graphicFrameLocks noChangeAspect="1"/>
            </p:cNvGraphicFramePr>
            <p:nvPr/>
          </p:nvGraphicFramePr>
          <p:xfrm>
            <a:off x="1882" y="3120"/>
            <a:ext cx="384" cy="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4" name="Equation" r:id="rId14" imgW="609480" imgH="177480" progId="Equation.DSMT4">
                    <p:embed/>
                  </p:oleObj>
                </mc:Choice>
                <mc:Fallback>
                  <p:oleObj name="Equation" r:id="rId14" imgW="609480" imgH="177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2" y="3120"/>
                          <a:ext cx="384" cy="1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39298" name="Picture 26" descr="UT1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903288" y="1557338"/>
            <a:ext cx="649287" cy="20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9317" name="Group 53"/>
          <p:cNvGrpSpPr>
            <a:grpSpLocks/>
          </p:cNvGrpSpPr>
          <p:nvPr/>
        </p:nvGrpSpPr>
        <p:grpSpPr bwMode="auto">
          <a:xfrm>
            <a:off x="1263650" y="1341438"/>
            <a:ext cx="3740150" cy="2374900"/>
            <a:chOff x="796" y="845"/>
            <a:chExt cx="2356" cy="1496"/>
          </a:xfrm>
        </p:grpSpPr>
        <p:pic>
          <p:nvPicPr>
            <p:cNvPr id="139303" name="Picture 6" descr="principle_subset_dic_ref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1340" y="985"/>
              <a:ext cx="1812" cy="1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9304" name="Text Box 13"/>
            <p:cNvSpPr txBox="1">
              <a:spLocks noChangeArrowheads="1"/>
            </p:cNvSpPr>
            <p:nvPr/>
          </p:nvSpPr>
          <p:spPr bwMode="auto">
            <a:xfrm>
              <a:off x="1793" y="849"/>
              <a:ext cx="72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000"/>
                <a:t>Reference image</a:t>
              </a:r>
              <a:endParaRPr lang="en-US" sz="1000"/>
            </a:p>
          </p:txBody>
        </p:sp>
        <p:graphicFrame>
          <p:nvGraphicFramePr>
            <p:cNvPr id="139278" name="Object 14"/>
            <p:cNvGraphicFramePr>
              <a:graphicFrameLocks noChangeAspect="1"/>
            </p:cNvGraphicFramePr>
            <p:nvPr/>
          </p:nvGraphicFramePr>
          <p:xfrm>
            <a:off x="2492" y="845"/>
            <a:ext cx="248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65" name="Equation" r:id="rId18" imgW="393480" imgH="228600" progId="Equation.DSMT4">
                    <p:embed/>
                  </p:oleObj>
                </mc:Choice>
                <mc:Fallback>
                  <p:oleObj name="Equation" r:id="rId18" imgW="39348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2" y="845"/>
                          <a:ext cx="248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9305" name="Rectangle 27"/>
            <p:cNvSpPr>
              <a:spLocks noChangeArrowheads="1"/>
            </p:cNvSpPr>
            <p:nvPr/>
          </p:nvSpPr>
          <p:spPr bwMode="auto">
            <a:xfrm>
              <a:off x="796" y="1661"/>
              <a:ext cx="45" cy="4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9306" name="Line 29"/>
            <p:cNvSpPr>
              <a:spLocks noChangeShapeType="1"/>
            </p:cNvSpPr>
            <p:nvPr/>
          </p:nvSpPr>
          <p:spPr bwMode="auto">
            <a:xfrm flipV="1">
              <a:off x="841" y="981"/>
              <a:ext cx="499" cy="6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9307" name="Line 30"/>
            <p:cNvSpPr>
              <a:spLocks noChangeShapeType="1"/>
            </p:cNvSpPr>
            <p:nvPr/>
          </p:nvSpPr>
          <p:spPr bwMode="auto">
            <a:xfrm>
              <a:off x="841" y="1706"/>
              <a:ext cx="499" cy="63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39318" name="Group 54"/>
          <p:cNvGrpSpPr>
            <a:grpSpLocks/>
          </p:cNvGrpSpPr>
          <p:nvPr/>
        </p:nvGrpSpPr>
        <p:grpSpPr bwMode="auto">
          <a:xfrm>
            <a:off x="2268538" y="3573463"/>
            <a:ext cx="719137" cy="460375"/>
            <a:chOff x="1429" y="2251"/>
            <a:chExt cx="453" cy="290"/>
          </a:xfrm>
        </p:grpSpPr>
        <p:sp>
          <p:nvSpPr>
            <p:cNvPr id="139301" name="Line 51"/>
            <p:cNvSpPr>
              <a:spLocks noChangeShapeType="1"/>
            </p:cNvSpPr>
            <p:nvPr/>
          </p:nvSpPr>
          <p:spPr bwMode="auto">
            <a:xfrm flipV="1">
              <a:off x="1746" y="2251"/>
              <a:ext cx="136" cy="18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9302" name="Text Box 52"/>
            <p:cNvSpPr txBox="1">
              <a:spLocks noChangeArrowheads="1"/>
            </p:cNvSpPr>
            <p:nvPr/>
          </p:nvSpPr>
          <p:spPr bwMode="auto">
            <a:xfrm>
              <a:off x="1429" y="2387"/>
              <a:ext cx="36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000"/>
                <a:t>Subset</a:t>
              </a:r>
              <a:endParaRPr lang="en-US" sz="1000"/>
            </a:p>
          </p:txBody>
        </p:sp>
      </p:grpSp>
    </p:spTree>
    <p:extLst>
      <p:ext uri="{BB962C8B-B14F-4D97-AF65-F5344CB8AC3E}">
        <p14:creationId xmlns:p14="http://schemas.microsoft.com/office/powerpoint/2010/main" val="246206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350" name="Picture 4" descr="principle_fem_d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060575"/>
            <a:ext cx="360045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352" name="Text Box 9"/>
          <p:cNvSpPr txBox="1">
            <a:spLocks noChangeArrowheads="1"/>
          </p:cNvSpPr>
          <p:nvPr/>
        </p:nvSpPr>
        <p:spPr bwMode="auto">
          <a:xfrm>
            <a:off x="468313" y="404813"/>
            <a:ext cx="64487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– Global «</a:t>
            </a:r>
            <a:r>
              <a:rPr lang="nb-NO" sz="2800" dirty="0" err="1" smtClean="0"/>
              <a:t>finite</a:t>
            </a:r>
            <a:r>
              <a:rPr lang="nb-NO" sz="2800" dirty="0" smtClean="0"/>
              <a:t> element» </a:t>
            </a:r>
            <a:r>
              <a:rPr lang="nb-NO" sz="2800" dirty="0" err="1" smtClean="0"/>
              <a:t>formulation</a:t>
            </a:r>
            <a:endParaRPr lang="en-US" sz="2800" dirty="0"/>
          </a:p>
        </p:txBody>
      </p:sp>
      <p:sp>
        <p:nvSpPr>
          <p:cNvPr id="140353" name="Rectangle 10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nb-NO"/>
          </a:p>
        </p:txBody>
      </p:sp>
      <p:sp>
        <p:nvSpPr>
          <p:cNvPr id="140354" name="Text Box 13"/>
          <p:cNvSpPr txBox="1">
            <a:spLocks noChangeArrowheads="1"/>
          </p:cNvSpPr>
          <p:nvPr/>
        </p:nvSpPr>
        <p:spPr bwMode="auto">
          <a:xfrm>
            <a:off x="165894" y="5877272"/>
            <a:ext cx="7531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 dirty="0"/>
              <a:t>[5] </a:t>
            </a:r>
            <a:r>
              <a:rPr lang="en-US" sz="900" dirty="0" err="1"/>
              <a:t>Besnard</a:t>
            </a:r>
            <a:r>
              <a:rPr lang="en-US" sz="900" dirty="0"/>
              <a:t> G, </a:t>
            </a:r>
            <a:r>
              <a:rPr lang="en-US" sz="900" dirty="0" err="1"/>
              <a:t>Hild</a:t>
            </a:r>
            <a:r>
              <a:rPr lang="en-US" sz="900" dirty="0"/>
              <a:t> F, Roux S (2006) “</a:t>
            </a:r>
            <a:r>
              <a:rPr lang="en-US" sz="900" dirty="0" err="1"/>
              <a:t>Finie</a:t>
            </a:r>
            <a:r>
              <a:rPr lang="en-US" sz="900" dirty="0"/>
              <a:t>-element” displacement fields analysis from digital images: application to </a:t>
            </a:r>
            <a:r>
              <a:rPr lang="en-US" sz="900" dirty="0" err="1"/>
              <a:t>Portevin</a:t>
            </a:r>
            <a:r>
              <a:rPr lang="en-US" sz="900" dirty="0"/>
              <a:t>-Le </a:t>
            </a:r>
            <a:r>
              <a:rPr lang="en-US" sz="900" dirty="0" err="1"/>
              <a:t>Chatelier</a:t>
            </a:r>
            <a:r>
              <a:rPr lang="en-US" sz="900" dirty="0"/>
              <a:t> bands</a:t>
            </a:r>
            <a:r>
              <a:rPr lang="en-US" sz="1600" dirty="0"/>
              <a:t> 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284663" y="2481263"/>
            <a:ext cx="4516437" cy="579437"/>
            <a:chOff x="2699" y="1525"/>
            <a:chExt cx="2845" cy="365"/>
          </a:xfrm>
        </p:grpSpPr>
        <p:graphicFrame>
          <p:nvGraphicFramePr>
            <p:cNvPr id="140295" name="Object 7"/>
            <p:cNvGraphicFramePr>
              <a:graphicFrameLocks noChangeAspect="1"/>
            </p:cNvGraphicFramePr>
            <p:nvPr/>
          </p:nvGraphicFramePr>
          <p:xfrm>
            <a:off x="2699" y="1570"/>
            <a:ext cx="1578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4" name="Equation" r:id="rId4" imgW="2501900" imgH="444500" progId="Equation.DSMT4">
                    <p:embed/>
                  </p:oleObj>
                </mc:Choice>
                <mc:Fallback>
                  <p:oleObj name="Equation" r:id="rId4" imgW="25019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9" y="1570"/>
                          <a:ext cx="1578" cy="2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0371" name="Text Box 20"/>
            <p:cNvSpPr txBox="1">
              <a:spLocks noChangeArrowheads="1"/>
            </p:cNvSpPr>
            <p:nvPr/>
          </p:nvSpPr>
          <p:spPr bwMode="auto">
            <a:xfrm>
              <a:off x="4468" y="1525"/>
              <a:ext cx="107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”</a:t>
              </a:r>
              <a:r>
                <a:rPr lang="nb-NO" sz="1200" i="1"/>
                <a:t>Stiffness matrix</a:t>
              </a:r>
              <a:r>
                <a:rPr lang="nb-NO" sz="1200"/>
                <a:t>”</a:t>
              </a:r>
            </a:p>
            <a:p>
              <a:r>
                <a:rPr lang="nb-NO" sz="1000"/>
                <a:t>Weighted sum of grayscale</a:t>
              </a:r>
            </a:p>
            <a:p>
              <a:r>
                <a:rPr lang="nb-NO" sz="1000"/>
                <a:t>gradients.</a:t>
              </a:r>
              <a:endParaRPr lang="en-US" sz="1000"/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4356100" y="3128963"/>
            <a:ext cx="4445000" cy="579437"/>
            <a:chOff x="2744" y="1933"/>
            <a:chExt cx="2800" cy="365"/>
          </a:xfrm>
        </p:grpSpPr>
        <p:graphicFrame>
          <p:nvGraphicFramePr>
            <p:cNvPr id="140297" name="Object 9"/>
            <p:cNvGraphicFramePr>
              <a:graphicFrameLocks noChangeAspect="1"/>
            </p:cNvGraphicFramePr>
            <p:nvPr/>
          </p:nvGraphicFramePr>
          <p:xfrm>
            <a:off x="2744" y="1979"/>
            <a:ext cx="150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5" name="Equation" r:id="rId6" imgW="2387600" imgH="431800" progId="Equation.DSMT4">
                    <p:embed/>
                  </p:oleObj>
                </mc:Choice>
                <mc:Fallback>
                  <p:oleObj name="Equation" r:id="rId6" imgW="23876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4" y="1979"/>
                          <a:ext cx="1506" cy="27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0370" name="Text Box 21"/>
            <p:cNvSpPr txBox="1">
              <a:spLocks noChangeArrowheads="1"/>
            </p:cNvSpPr>
            <p:nvPr/>
          </p:nvSpPr>
          <p:spPr bwMode="auto">
            <a:xfrm>
              <a:off x="4468" y="1933"/>
              <a:ext cx="107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”</a:t>
              </a:r>
              <a:r>
                <a:rPr lang="nb-NO" sz="1200" i="1"/>
                <a:t>Load vector</a:t>
              </a:r>
              <a:r>
                <a:rPr lang="nb-NO" sz="1200"/>
                <a:t>”</a:t>
              </a:r>
            </a:p>
            <a:p>
              <a:r>
                <a:rPr lang="nb-NO" sz="1000"/>
                <a:t>Weighted sum of grayscale</a:t>
              </a:r>
            </a:p>
            <a:p>
              <a:r>
                <a:rPr lang="nb-NO" sz="1000"/>
                <a:t>differences and gradients.</a:t>
              </a:r>
              <a:endParaRPr lang="en-US" sz="1000"/>
            </a:p>
          </p:txBody>
        </p:sp>
      </p:grpSp>
      <p:grpSp>
        <p:nvGrpSpPr>
          <p:cNvPr id="140384" name="Group 96"/>
          <p:cNvGrpSpPr>
            <a:grpSpLocks/>
          </p:cNvGrpSpPr>
          <p:nvPr/>
        </p:nvGrpSpPr>
        <p:grpSpPr bwMode="auto">
          <a:xfrm>
            <a:off x="5435600" y="4579938"/>
            <a:ext cx="3586163" cy="504825"/>
            <a:chOff x="3424" y="2885"/>
            <a:chExt cx="2259" cy="318"/>
          </a:xfrm>
        </p:grpSpPr>
        <p:sp>
          <p:nvSpPr>
            <p:cNvPr id="140367" name="Line 23"/>
            <p:cNvSpPr>
              <a:spLocks noChangeShapeType="1"/>
            </p:cNvSpPr>
            <p:nvPr/>
          </p:nvSpPr>
          <p:spPr bwMode="auto">
            <a:xfrm flipV="1">
              <a:off x="3424" y="2885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0368" name="Line 24"/>
            <p:cNvSpPr>
              <a:spLocks noChangeShapeType="1"/>
            </p:cNvSpPr>
            <p:nvPr/>
          </p:nvSpPr>
          <p:spPr bwMode="auto">
            <a:xfrm>
              <a:off x="3424" y="3112"/>
              <a:ext cx="5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0369" name="Text Box 25"/>
            <p:cNvSpPr txBox="1">
              <a:spLocks noChangeArrowheads="1"/>
            </p:cNvSpPr>
            <p:nvPr/>
          </p:nvSpPr>
          <p:spPr bwMode="auto">
            <a:xfrm>
              <a:off x="4014" y="3030"/>
              <a:ext cx="166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Nodal degrees of freedom increment</a:t>
              </a:r>
            </a:p>
          </p:txBody>
        </p:sp>
      </p:grpSp>
      <p:sp>
        <p:nvSpPr>
          <p:cNvPr id="140314" name="Text Box 26"/>
          <p:cNvSpPr txBox="1">
            <a:spLocks noChangeArrowheads="1"/>
          </p:cNvSpPr>
          <p:nvPr/>
        </p:nvSpPr>
        <p:spPr bwMode="auto">
          <a:xfrm>
            <a:off x="4356100" y="5300663"/>
            <a:ext cx="3063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/>
              <a:t>Iterated until a correlation criteria is fulfilled</a:t>
            </a:r>
            <a:endParaRPr lang="en-US" sz="1200"/>
          </a:p>
        </p:txBody>
      </p:sp>
      <p:graphicFrame>
        <p:nvGraphicFramePr>
          <p:cNvPr id="140318" name="Object 30"/>
          <p:cNvGraphicFramePr>
            <a:graphicFrameLocks noChangeAspect="1"/>
          </p:cNvGraphicFramePr>
          <p:nvPr/>
        </p:nvGraphicFramePr>
        <p:xfrm>
          <a:off x="6521450" y="32734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" name="Equation" r:id="rId8" imgW="914400" imgH="198720" progId="Equation.DSMT4">
                  <p:embed/>
                </p:oleObj>
              </mc:Choice>
              <mc:Fallback>
                <p:oleObj name="Equation" r:id="rId8" imgW="914400" imgH="19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1450" y="3273425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0381" name="Group 93"/>
          <p:cNvGrpSpPr>
            <a:grpSpLocks/>
          </p:cNvGrpSpPr>
          <p:nvPr/>
        </p:nvGrpSpPr>
        <p:grpSpPr bwMode="auto">
          <a:xfrm>
            <a:off x="4787900" y="1052513"/>
            <a:ext cx="4310063" cy="406400"/>
            <a:chOff x="3016" y="663"/>
            <a:chExt cx="2715" cy="256"/>
          </a:xfrm>
        </p:grpSpPr>
        <p:graphicFrame>
          <p:nvGraphicFramePr>
            <p:cNvPr id="140343" name="Object 55"/>
            <p:cNvGraphicFramePr>
              <a:graphicFrameLocks noChangeAspect="1"/>
            </p:cNvGraphicFramePr>
            <p:nvPr/>
          </p:nvGraphicFramePr>
          <p:xfrm>
            <a:off x="3016" y="663"/>
            <a:ext cx="1056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7" name="Equation" r:id="rId10" imgW="1536700" imgH="368300" progId="Equation.DSMT4">
                    <p:embed/>
                  </p:oleObj>
                </mc:Choice>
                <mc:Fallback>
                  <p:oleObj name="Equation" r:id="rId10" imgW="15367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6" y="663"/>
                          <a:ext cx="1056" cy="2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0366" name="Text Box 18"/>
            <p:cNvSpPr txBox="1">
              <a:spLocks noChangeArrowheads="1"/>
            </p:cNvSpPr>
            <p:nvPr/>
          </p:nvSpPr>
          <p:spPr bwMode="auto">
            <a:xfrm>
              <a:off x="4422" y="663"/>
              <a:ext cx="130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Function to minimize (SSD):</a:t>
              </a:r>
              <a:endParaRPr lang="en-US" sz="1200"/>
            </a:p>
          </p:txBody>
        </p:sp>
      </p:grpSp>
      <p:grpSp>
        <p:nvGrpSpPr>
          <p:cNvPr id="140374" name="Group 86"/>
          <p:cNvGrpSpPr>
            <a:grpSpLocks/>
          </p:cNvGrpSpPr>
          <p:nvPr/>
        </p:nvGrpSpPr>
        <p:grpSpPr bwMode="auto">
          <a:xfrm>
            <a:off x="5076825" y="1844675"/>
            <a:ext cx="3959225" cy="360363"/>
            <a:chOff x="3198" y="1297"/>
            <a:chExt cx="2494" cy="227"/>
          </a:xfrm>
        </p:grpSpPr>
        <p:sp>
          <p:nvSpPr>
            <p:cNvPr id="140365" name="Text Box 60"/>
            <p:cNvSpPr txBox="1">
              <a:spLocks noChangeArrowheads="1"/>
            </p:cNvSpPr>
            <p:nvPr/>
          </p:nvSpPr>
          <p:spPr bwMode="auto">
            <a:xfrm>
              <a:off x="4241" y="1297"/>
              <a:ext cx="145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Decomposing to finite elements</a:t>
              </a:r>
              <a:endParaRPr lang="en-US" sz="1200"/>
            </a:p>
          </p:txBody>
        </p:sp>
        <p:graphicFrame>
          <p:nvGraphicFramePr>
            <p:cNvPr id="140349" name="Object 61"/>
            <p:cNvGraphicFramePr>
              <a:graphicFrameLocks noChangeAspect="1"/>
            </p:cNvGraphicFramePr>
            <p:nvPr/>
          </p:nvGraphicFramePr>
          <p:xfrm>
            <a:off x="3198" y="1308"/>
            <a:ext cx="80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8" name="Equation" r:id="rId12" imgW="1269720" imgH="342720" progId="Equation.DSMT4">
                    <p:embed/>
                  </p:oleObj>
                </mc:Choice>
                <mc:Fallback>
                  <p:oleObj name="Equation" r:id="rId12" imgW="1269720" imgH="34272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8" y="1308"/>
                          <a:ext cx="800" cy="2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0383" name="Group 95"/>
          <p:cNvGrpSpPr>
            <a:grpSpLocks/>
          </p:cNvGrpSpPr>
          <p:nvPr/>
        </p:nvGrpSpPr>
        <p:grpSpPr bwMode="auto">
          <a:xfrm>
            <a:off x="5219700" y="3716338"/>
            <a:ext cx="3651250" cy="863600"/>
            <a:chOff x="3288" y="2341"/>
            <a:chExt cx="2300" cy="544"/>
          </a:xfrm>
        </p:grpSpPr>
        <p:graphicFrame>
          <p:nvGraphicFramePr>
            <p:cNvPr id="140299" name="Object 11"/>
            <p:cNvGraphicFramePr>
              <a:graphicFrameLocks noChangeAspect="1"/>
            </p:cNvGraphicFramePr>
            <p:nvPr/>
          </p:nvGraphicFramePr>
          <p:xfrm>
            <a:off x="3288" y="2750"/>
            <a:ext cx="318" cy="1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9" name="Equation" r:id="rId14" imgW="507780" imgH="177723" progId="Equation.DSMT4">
                    <p:embed/>
                  </p:oleObj>
                </mc:Choice>
                <mc:Fallback>
                  <p:oleObj name="Equation" r:id="rId14" imgW="507780" imgH="17772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88" y="2750"/>
                          <a:ext cx="318" cy="1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0362" name="Text Box 22"/>
            <p:cNvSpPr txBox="1">
              <a:spLocks noChangeArrowheads="1"/>
            </p:cNvSpPr>
            <p:nvPr/>
          </p:nvSpPr>
          <p:spPr bwMode="auto">
            <a:xfrm>
              <a:off x="4000" y="2712"/>
              <a:ext cx="78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 i="1"/>
                <a:t>Global equation</a:t>
              </a:r>
              <a:endParaRPr lang="en-US" sz="1200"/>
            </a:p>
          </p:txBody>
        </p:sp>
        <p:sp>
          <p:nvSpPr>
            <p:cNvPr id="140363" name="Line 91"/>
            <p:cNvSpPr>
              <a:spLocks noChangeShapeType="1"/>
            </p:cNvSpPr>
            <p:nvPr/>
          </p:nvSpPr>
          <p:spPr bwMode="auto">
            <a:xfrm>
              <a:off x="3424" y="2341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0364" name="Text Box 92"/>
            <p:cNvSpPr txBox="1">
              <a:spLocks noChangeArrowheads="1"/>
            </p:cNvSpPr>
            <p:nvPr/>
          </p:nvSpPr>
          <p:spPr bwMode="auto">
            <a:xfrm>
              <a:off x="4014" y="2431"/>
              <a:ext cx="157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Assembly of element contributions</a:t>
              </a:r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63317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3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68313" y="404813"/>
            <a:ext cx="70934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versus </a:t>
            </a:r>
            <a:r>
              <a:rPr lang="nb-NO" sz="2800" dirty="0" err="1" smtClean="0"/>
              <a:t>traditional</a:t>
            </a:r>
            <a:r>
              <a:rPr lang="nb-NO" sz="2800" dirty="0" smtClean="0"/>
              <a:t> </a:t>
            </a:r>
            <a:r>
              <a:rPr lang="nb-NO" sz="2800" dirty="0" err="1" smtClean="0"/>
              <a:t>measurement</a:t>
            </a:r>
            <a:r>
              <a:rPr lang="nb-NO" sz="2800" dirty="0" smtClean="0"/>
              <a:t> </a:t>
            </a:r>
            <a:r>
              <a:rPr lang="nb-NO" sz="2800" dirty="0" err="1" smtClean="0"/>
              <a:t>techniques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4464" y="1412776"/>
            <a:ext cx="1488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Extensometer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83548" y="1412776"/>
            <a:ext cx="143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Strain</a:t>
            </a:r>
            <a:r>
              <a:rPr lang="nb-NO" dirty="0" smtClean="0"/>
              <a:t> gauges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2" y="2132856"/>
            <a:ext cx="2157840" cy="22322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348880"/>
            <a:ext cx="2286000" cy="16516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1705" y="4581128"/>
            <a:ext cx="1494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Elongation</a:t>
            </a:r>
            <a:r>
              <a:rPr lang="nb-NO" sz="1400" dirty="0" smtClean="0"/>
              <a:t> over a </a:t>
            </a:r>
          </a:p>
          <a:p>
            <a:r>
              <a:rPr lang="nb-NO" sz="1400" dirty="0" err="1" smtClean="0"/>
              <a:t>fixed</a:t>
            </a:r>
            <a:r>
              <a:rPr lang="nb-NO" sz="1400" dirty="0" smtClean="0"/>
              <a:t> </a:t>
            </a:r>
            <a:r>
              <a:rPr lang="nb-NO" sz="1400" dirty="0" err="1" smtClean="0"/>
              <a:t>distance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2951359" y="4581128"/>
            <a:ext cx="16982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Strain</a:t>
            </a:r>
            <a:r>
              <a:rPr lang="nb-NO" sz="1400" dirty="0" smtClean="0"/>
              <a:t> in a </a:t>
            </a:r>
            <a:r>
              <a:rPr lang="nb-NO" sz="1400" dirty="0" err="1" smtClean="0"/>
              <a:t>small</a:t>
            </a:r>
            <a:r>
              <a:rPr lang="nb-NO" sz="1400" dirty="0" smtClean="0"/>
              <a:t> area</a:t>
            </a:r>
            <a:endParaRPr 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4937779" y="1412776"/>
            <a:ext cx="3755323" cy="4441559"/>
            <a:chOff x="4937779" y="1412776"/>
            <a:chExt cx="3755323" cy="4441559"/>
          </a:xfrm>
        </p:grpSpPr>
        <p:sp>
          <p:nvSpPr>
            <p:cNvPr id="7" name="TextBox 6"/>
            <p:cNvSpPr txBox="1"/>
            <p:nvPr/>
          </p:nvSpPr>
          <p:spPr>
            <a:xfrm>
              <a:off x="6732240" y="1412776"/>
              <a:ext cx="5084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DIC</a:t>
              </a:r>
              <a:endParaRPr lang="en-US" dirty="0"/>
            </a:p>
          </p:txBody>
        </p:sp>
        <p:pic>
          <p:nvPicPr>
            <p:cNvPr id="13" name="Picture 33" descr="ut_def_strain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24934" y="1888161"/>
              <a:ext cx="997677" cy="2476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4937779" y="4684784"/>
              <a:ext cx="3755323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nb-NO" sz="1400" dirty="0" err="1" smtClean="0"/>
                <a:t>Displacement</a:t>
              </a:r>
              <a:r>
                <a:rPr lang="nb-NO" sz="1400" dirty="0" smtClean="0"/>
                <a:t> and </a:t>
              </a:r>
              <a:r>
                <a:rPr lang="nb-NO" sz="1400" dirty="0" err="1" smtClean="0"/>
                <a:t>strain</a:t>
              </a:r>
              <a:r>
                <a:rPr lang="nb-NO" sz="1400" dirty="0" smtClean="0"/>
                <a:t> </a:t>
              </a:r>
              <a:r>
                <a:rPr lang="nb-NO" sz="1400" dirty="0" err="1" smtClean="0"/>
                <a:t>fields</a:t>
              </a:r>
              <a:r>
                <a:rPr lang="nb-NO" sz="1400" dirty="0" smtClean="0"/>
                <a:t> </a:t>
              </a:r>
              <a:r>
                <a:rPr lang="nb-NO" sz="1400" dirty="0" err="1" smtClean="0"/>
                <a:t>are</a:t>
              </a:r>
              <a:r>
                <a:rPr lang="nb-NO" sz="1400" dirty="0" smtClean="0"/>
                <a:t> </a:t>
              </a:r>
              <a:r>
                <a:rPr lang="nb-NO" sz="1400" dirty="0" err="1" smtClean="0"/>
                <a:t>measured</a:t>
              </a:r>
              <a:r>
                <a:rPr lang="nb-NO" sz="1400" dirty="0" smtClean="0"/>
                <a:t> </a:t>
              </a:r>
            </a:p>
            <a:p>
              <a:r>
                <a:rPr lang="nb-NO" sz="1400" dirty="0"/>
                <a:t> </a:t>
              </a:r>
              <a:r>
                <a:rPr lang="nb-NO" sz="1400" dirty="0" smtClean="0"/>
                <a:t>       over </a:t>
              </a:r>
              <a:r>
                <a:rPr lang="nb-NO" sz="1400" dirty="0" err="1" smtClean="0"/>
                <a:t>the</a:t>
              </a:r>
              <a:r>
                <a:rPr lang="nb-NO" sz="1400" dirty="0" smtClean="0"/>
                <a:t> </a:t>
              </a:r>
              <a:r>
                <a:rPr lang="nb-NO" sz="1400" dirty="0" err="1" smtClean="0"/>
                <a:t>specimen</a:t>
              </a:r>
              <a:r>
                <a:rPr lang="nb-NO" sz="1400" dirty="0" smtClean="0"/>
                <a:t> as </a:t>
              </a:r>
              <a:r>
                <a:rPr lang="nb-NO" sz="1400" dirty="0" err="1" smtClean="0"/>
                <a:t>viewed</a:t>
              </a:r>
              <a:r>
                <a:rPr lang="nb-NO" sz="1400" dirty="0" smtClean="0"/>
                <a:t> by </a:t>
              </a:r>
              <a:r>
                <a:rPr lang="nb-NO" sz="1400" dirty="0" err="1" smtClean="0"/>
                <a:t>the</a:t>
              </a:r>
              <a:r>
                <a:rPr lang="nb-NO" sz="1400" dirty="0" smtClean="0"/>
                <a:t> </a:t>
              </a:r>
              <a:r>
                <a:rPr lang="nb-NO" sz="1400" dirty="0" err="1" smtClean="0"/>
                <a:t>camera</a:t>
              </a:r>
              <a:endParaRPr lang="nb-NO" sz="1400" dirty="0" smtClean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nb-NO" sz="1400" dirty="0" err="1" smtClean="0"/>
                <a:t>Elongations</a:t>
              </a:r>
              <a:r>
                <a:rPr lang="nb-NO" sz="1400" dirty="0" smtClean="0"/>
                <a:t> </a:t>
              </a:r>
              <a:r>
                <a:rPr lang="nb-NO" sz="1400" dirty="0" err="1" smtClean="0"/>
                <a:t>can</a:t>
              </a:r>
              <a:r>
                <a:rPr lang="nb-NO" sz="1400" dirty="0" smtClean="0"/>
                <a:t> be </a:t>
              </a:r>
              <a:r>
                <a:rPr lang="nb-NO" sz="1400" dirty="0" err="1" smtClean="0"/>
                <a:t>extracted</a:t>
              </a:r>
              <a:r>
                <a:rPr lang="nb-NO" sz="1400" dirty="0" smtClean="0"/>
                <a:t> during </a:t>
              </a:r>
            </a:p>
            <a:p>
              <a:r>
                <a:rPr lang="nb-NO" sz="1400" dirty="0"/>
                <a:t> </a:t>
              </a:r>
              <a:r>
                <a:rPr lang="nb-NO" sz="1400" dirty="0" smtClean="0"/>
                <a:t>      post-</a:t>
              </a:r>
              <a:r>
                <a:rPr lang="nb-NO" sz="1400" dirty="0" err="1" smtClean="0"/>
                <a:t>processing</a:t>
              </a:r>
              <a:endParaRPr lang="nb-NO" sz="1400" dirty="0" smtClean="0"/>
            </a:p>
            <a:p>
              <a:pPr marL="285750" indent="-285750">
                <a:buFont typeface="Arial" pitchFamily="34" charset="0"/>
                <a:buChar char="•"/>
              </a:pPr>
              <a:endParaRPr lang="nb-NO" sz="14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58954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68313" y="404813"/>
            <a:ext cx="48384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– </a:t>
            </a:r>
            <a:r>
              <a:rPr lang="nb-NO" sz="2800" dirty="0" err="1" smtClean="0"/>
              <a:t>Measurement</a:t>
            </a:r>
            <a:r>
              <a:rPr lang="nb-NO" sz="2800" dirty="0" smtClean="0"/>
              <a:t> </a:t>
            </a:r>
            <a:r>
              <a:rPr lang="nb-NO" sz="2800" dirty="0" err="1" smtClean="0"/>
              <a:t>uncertainty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1340768"/>
            <a:ext cx="85059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Measurement</a:t>
            </a:r>
            <a:r>
              <a:rPr lang="nb-NO" dirty="0" smtClean="0"/>
              <a:t> </a:t>
            </a:r>
            <a:r>
              <a:rPr lang="nb-NO" dirty="0" err="1" smtClean="0"/>
              <a:t>uncertainties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mainly</a:t>
            </a:r>
            <a:r>
              <a:rPr lang="nb-NO" dirty="0" smtClean="0"/>
              <a:t> due to </a:t>
            </a:r>
            <a:r>
              <a:rPr lang="nb-NO" dirty="0" err="1" smtClean="0"/>
              <a:t>grayscale</a:t>
            </a:r>
            <a:r>
              <a:rPr lang="nb-NO" dirty="0" smtClean="0"/>
              <a:t> </a:t>
            </a:r>
            <a:r>
              <a:rPr lang="nb-NO" dirty="0" err="1" smtClean="0"/>
              <a:t>noise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recorded</a:t>
            </a:r>
            <a:r>
              <a:rPr lang="nb-NO" dirty="0" smtClean="0"/>
              <a:t> images,</a:t>
            </a:r>
          </a:p>
          <a:p>
            <a:r>
              <a:rPr lang="nb-NO" dirty="0"/>
              <a:t> </a:t>
            </a:r>
            <a:r>
              <a:rPr lang="nb-NO" dirty="0" smtClean="0"/>
              <a:t>     </a:t>
            </a:r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varies</a:t>
            </a:r>
            <a:r>
              <a:rPr lang="nb-NO" dirty="0" smtClean="0"/>
              <a:t> from </a:t>
            </a:r>
            <a:r>
              <a:rPr lang="nb-NO" dirty="0" err="1" smtClean="0"/>
              <a:t>camera</a:t>
            </a:r>
            <a:r>
              <a:rPr lang="nb-NO" dirty="0" smtClean="0"/>
              <a:t> to </a:t>
            </a:r>
            <a:r>
              <a:rPr lang="nb-NO" dirty="0" err="1" smtClean="0"/>
              <a:t>camera</a:t>
            </a:r>
            <a:r>
              <a:rPr lang="nb-NO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Typical</a:t>
            </a:r>
            <a:r>
              <a:rPr lang="nb-NO" dirty="0" smtClean="0"/>
              <a:t> </a:t>
            </a:r>
            <a:r>
              <a:rPr lang="nb-NO" dirty="0" err="1" smtClean="0"/>
              <a:t>resolution</a:t>
            </a:r>
            <a:r>
              <a:rPr lang="nb-NO" dirty="0" smtClean="0"/>
              <a:t> in </a:t>
            </a:r>
            <a:r>
              <a:rPr lang="nb-NO" dirty="0" err="1" smtClean="0"/>
              <a:t>displacements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less </a:t>
            </a:r>
            <a:r>
              <a:rPr lang="nb-NO" dirty="0" err="1" smtClean="0"/>
              <a:t>than</a:t>
            </a:r>
            <a:r>
              <a:rPr lang="nb-NO" dirty="0" smtClean="0"/>
              <a:t>: 0.1 </a:t>
            </a:r>
            <a:r>
              <a:rPr lang="nb-NO" dirty="0" err="1" smtClean="0"/>
              <a:t>pixel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611560" y="2348880"/>
            <a:ext cx="4627022" cy="1874818"/>
            <a:chOff x="611560" y="2348880"/>
            <a:chExt cx="4627022" cy="1874818"/>
          </a:xfrm>
        </p:grpSpPr>
        <p:grpSp>
          <p:nvGrpSpPr>
            <p:cNvPr id="2" name="Group 1"/>
            <p:cNvGrpSpPr/>
            <p:nvPr/>
          </p:nvGrpSpPr>
          <p:grpSpPr>
            <a:xfrm>
              <a:off x="729114" y="2708920"/>
              <a:ext cx="4509468" cy="1514778"/>
              <a:chOff x="729114" y="2708920"/>
              <a:chExt cx="4509468" cy="1514778"/>
            </a:xfrm>
          </p:grpSpPr>
          <p:pic>
            <p:nvPicPr>
              <p:cNvPr id="6146" name="Picture 2" descr="D:\Experiments\2013\Gaute\UT200-90-2\UT200-90-22009_03_10_11h40m45s_Cam1_Frame_00000000.bmp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9114" y="2708920"/>
                <a:ext cx="1808867" cy="15147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2601322" y="2719550"/>
                <a:ext cx="263726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smtClean="0"/>
                  <a:t>5MP (2448 x 2050 </a:t>
                </a:r>
                <a:r>
                  <a:rPr lang="nb-NO" dirty="0" err="1" smtClean="0"/>
                  <a:t>pixels</a:t>
                </a:r>
                <a:r>
                  <a:rPr lang="nb-NO" dirty="0" smtClean="0"/>
                  <a:t>)</a:t>
                </a:r>
              </a:p>
              <a:p>
                <a:endParaRPr lang="nb-NO" dirty="0"/>
              </a:p>
              <a:p>
                <a:r>
                  <a:rPr lang="nb-NO" dirty="0" err="1" smtClean="0"/>
                  <a:t>Specimen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length</a:t>
                </a:r>
                <a:r>
                  <a:rPr lang="nb-NO" dirty="0" smtClean="0"/>
                  <a:t>: 200 mm</a:t>
                </a:r>
              </a:p>
              <a:p>
                <a:r>
                  <a:rPr lang="nb-NO" dirty="0" err="1" smtClean="0"/>
                  <a:t>Specimen</a:t>
                </a:r>
                <a:r>
                  <a:rPr lang="nb-NO" dirty="0" smtClean="0"/>
                  <a:t> </a:t>
                </a:r>
                <a:r>
                  <a:rPr lang="nb-NO" dirty="0" err="1" smtClean="0"/>
                  <a:t>width</a:t>
                </a:r>
                <a:r>
                  <a:rPr lang="nb-NO" dirty="0" smtClean="0"/>
                  <a:t>: 12.5 mm</a:t>
                </a:r>
                <a:endParaRPr lang="en-US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611560" y="2348880"/>
              <a:ext cx="29969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 smtClean="0"/>
                <a:t>Example</a:t>
              </a:r>
              <a:r>
                <a:rPr lang="nb-NO" dirty="0" smtClean="0"/>
                <a:t>: </a:t>
              </a:r>
              <a:r>
                <a:rPr lang="nb-NO" dirty="0" err="1" smtClean="0"/>
                <a:t>Uniaxial</a:t>
              </a:r>
              <a:r>
                <a:rPr lang="nb-NO" dirty="0" smtClean="0"/>
                <a:t> </a:t>
              </a:r>
              <a:r>
                <a:rPr lang="nb-NO" dirty="0" err="1" smtClean="0"/>
                <a:t>tension</a:t>
              </a:r>
              <a:r>
                <a:rPr lang="nb-NO" dirty="0" smtClean="0"/>
                <a:t> test</a:t>
              </a:r>
              <a:endParaRPr lang="en-US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68313" y="4683282"/>
            <a:ext cx="6288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Strain</a:t>
            </a:r>
            <a:r>
              <a:rPr lang="nb-NO" dirty="0" smtClean="0"/>
              <a:t> </a:t>
            </a:r>
            <a:r>
              <a:rPr lang="nb-NO" dirty="0" err="1" smtClean="0"/>
              <a:t>resolution</a:t>
            </a:r>
            <a:r>
              <a:rPr lang="nb-NO" dirty="0" smtClean="0"/>
              <a:t> is </a:t>
            </a:r>
            <a:r>
              <a:rPr lang="nb-NO" dirty="0" err="1" smtClean="0"/>
              <a:t>typically</a:t>
            </a:r>
            <a:r>
              <a:rPr lang="nb-NO" dirty="0" smtClean="0"/>
              <a:t> </a:t>
            </a:r>
            <a:r>
              <a:rPr lang="nb-NO" dirty="0" err="1" smtClean="0"/>
              <a:t>down</a:t>
            </a:r>
            <a:r>
              <a:rPr lang="nb-NO" dirty="0" smtClean="0"/>
              <a:t> to </a:t>
            </a:r>
          </a:p>
          <a:p>
            <a:pPr marL="285750" indent="-285750">
              <a:buFont typeface="Arial" pitchFamily="34" charset="0"/>
              <a:buChar char="•"/>
            </a:pPr>
            <a:endParaRPr lang="nb-NO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nb-NO" dirty="0" err="1" smtClean="0"/>
              <a:t>Local</a:t>
            </a:r>
            <a:r>
              <a:rPr lang="nb-NO" dirty="0" smtClean="0"/>
              <a:t> </a:t>
            </a:r>
            <a:r>
              <a:rPr lang="nb-NO" dirty="0" err="1" smtClean="0"/>
              <a:t>strains</a:t>
            </a:r>
            <a:r>
              <a:rPr lang="nb-NO" dirty="0" smtClean="0"/>
              <a:t> as </a:t>
            </a:r>
            <a:r>
              <a:rPr lang="nb-NO" dirty="0" err="1" smtClean="0"/>
              <a:t>high</a:t>
            </a:r>
            <a:r>
              <a:rPr lang="nb-NO" dirty="0" smtClean="0"/>
              <a:t> as 200% </a:t>
            </a:r>
            <a:r>
              <a:rPr lang="nb-NO" dirty="0" err="1" smtClean="0"/>
              <a:t>can</a:t>
            </a:r>
            <a:r>
              <a:rPr lang="nb-NO" dirty="0" smtClean="0"/>
              <a:t> be </a:t>
            </a:r>
            <a:r>
              <a:rPr lang="nb-NO" dirty="0" err="1" smtClean="0"/>
              <a:t>measured</a:t>
            </a:r>
            <a:r>
              <a:rPr lang="nb-NO" dirty="0" smtClean="0"/>
              <a:t> (e.g. polymers)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306753" y="2264098"/>
            <a:ext cx="2449246" cy="1352383"/>
            <a:chOff x="5306753" y="2264098"/>
            <a:chExt cx="2449246" cy="1352383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5306753" y="3319714"/>
              <a:ext cx="1137455" cy="0"/>
            </a:xfrm>
            <a:prstGeom prst="straightConnector1">
              <a:avLst/>
            </a:prstGeom>
            <a:ln w="190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5652120" y="2264098"/>
              <a:ext cx="783165" cy="870950"/>
            </a:xfrm>
            <a:prstGeom prst="straightConnector1">
              <a:avLst/>
            </a:prstGeom>
            <a:ln w="190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32951889"/>
                </p:ext>
              </p:extLst>
            </p:nvPr>
          </p:nvGraphicFramePr>
          <p:xfrm>
            <a:off x="6588224" y="2852936"/>
            <a:ext cx="1167775" cy="7635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3" name="Equation" r:id="rId4" imgW="660240" imgH="431640" progId="Equation.DSMT4">
                    <p:embed/>
                  </p:oleObj>
                </mc:Choice>
                <mc:Fallback>
                  <p:oleObj name="Equation" r:id="rId4" imgW="660240" imgH="431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588224" y="2852936"/>
                          <a:ext cx="1167775" cy="763545"/>
                        </a:xfrm>
                        <a:prstGeom prst="rect">
                          <a:avLst/>
                        </a:prstGeom>
                        <a:ln>
                          <a:solidFill>
                            <a:schemeClr val="accent1">
                              <a:shade val="95000"/>
                              <a:satMod val="105000"/>
                            </a:schemeClr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8726439"/>
              </p:ext>
            </p:extLst>
          </p:nvPr>
        </p:nvGraphicFramePr>
        <p:xfrm>
          <a:off x="4283968" y="4689871"/>
          <a:ext cx="444544" cy="323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4" name="Equation" r:id="rId6" imgW="279360" imgH="203040" progId="Equation.DSMT4">
                  <p:embed/>
                </p:oleObj>
              </mc:Choice>
              <mc:Fallback>
                <p:oleObj name="Equation" r:id="rId6" imgW="2793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83968" y="4689871"/>
                        <a:ext cx="444544" cy="323305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shade val="95000"/>
                            <a:satMod val="10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874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isperr_vs_elmsz_lowstr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4568815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68313" y="404813"/>
            <a:ext cx="47695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- </a:t>
            </a:r>
            <a:r>
              <a:rPr lang="nb-NO" sz="2800" dirty="0" err="1" smtClean="0"/>
              <a:t>Measurement</a:t>
            </a:r>
            <a:r>
              <a:rPr lang="nb-NO" sz="2800" dirty="0" smtClean="0"/>
              <a:t> </a:t>
            </a:r>
            <a:r>
              <a:rPr lang="nb-NO" sz="2800" dirty="0" err="1" smtClean="0"/>
              <a:t>uncertainty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4797152"/>
            <a:ext cx="5032660" cy="369332"/>
          </a:xfrm>
          <a:prstGeom prst="rect">
            <a:avLst/>
          </a:prstGeom>
          <a:solidFill>
            <a:schemeClr val="accent1">
              <a:alpha val="47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Large elements -&gt; Less </a:t>
            </a:r>
            <a:r>
              <a:rPr lang="nb-NO" dirty="0" err="1" smtClean="0"/>
              <a:t>suceptible</a:t>
            </a:r>
            <a:r>
              <a:rPr lang="nb-NO" dirty="0" smtClean="0"/>
              <a:t> to </a:t>
            </a:r>
            <a:r>
              <a:rPr lang="nb-NO" dirty="0" err="1" smtClean="0"/>
              <a:t>grayscale</a:t>
            </a:r>
            <a:r>
              <a:rPr lang="nb-NO" dirty="0" smtClean="0"/>
              <a:t> </a:t>
            </a:r>
            <a:r>
              <a:rPr lang="nb-NO" dirty="0" err="1" smtClean="0"/>
              <a:t>noise</a:t>
            </a:r>
            <a:endParaRPr lang="nb-NO" dirty="0"/>
          </a:p>
        </p:txBody>
      </p:sp>
      <p:grpSp>
        <p:nvGrpSpPr>
          <p:cNvPr id="5" name="Group 4"/>
          <p:cNvGrpSpPr/>
          <p:nvPr/>
        </p:nvGrpSpPr>
        <p:grpSpPr>
          <a:xfrm>
            <a:off x="3916234" y="1124744"/>
            <a:ext cx="5162728" cy="4512445"/>
            <a:chOff x="3916234" y="1124744"/>
            <a:chExt cx="5162728" cy="4512445"/>
          </a:xfrm>
        </p:grpSpPr>
        <p:pic>
          <p:nvPicPr>
            <p:cNvPr id="11265" name="Picture 1" descr="disperr_vs_elmsz_histrai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0147" y="1124744"/>
              <a:ext cx="4568815" cy="3528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3916234" y="5267857"/>
              <a:ext cx="4888967" cy="369332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Small elements -&gt; </a:t>
              </a:r>
              <a:r>
                <a:rPr lang="nb-NO" dirty="0" err="1" smtClean="0"/>
                <a:t>better</a:t>
              </a:r>
              <a:r>
                <a:rPr lang="nb-NO" dirty="0" smtClean="0"/>
                <a:t> </a:t>
              </a:r>
              <a:r>
                <a:rPr lang="nb-NO" dirty="0" err="1" smtClean="0"/>
                <a:t>description</a:t>
              </a:r>
              <a:r>
                <a:rPr lang="nb-NO" dirty="0" smtClean="0"/>
                <a:t> </a:t>
              </a:r>
              <a:r>
                <a:rPr lang="nb-NO" dirty="0" err="1" smtClean="0"/>
                <a:t>of</a:t>
              </a:r>
              <a:r>
                <a:rPr lang="nb-NO" dirty="0" smtClean="0"/>
                <a:t> disp. </a:t>
              </a:r>
              <a:r>
                <a:rPr lang="nb-NO" dirty="0" err="1" smtClean="0"/>
                <a:t>field</a:t>
              </a:r>
              <a:endParaRPr lang="nb-NO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885402" y="5805264"/>
            <a:ext cx="1373196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 err="1" smtClean="0"/>
              <a:t>Compromize</a:t>
            </a:r>
            <a:endParaRPr lang="nb-NO" dirty="0"/>
          </a:p>
        </p:txBody>
      </p:sp>
      <p:cxnSp>
        <p:nvCxnSpPr>
          <p:cNvPr id="10" name="Straight Arrow Connector 9"/>
          <p:cNvCxnSpPr>
            <a:endCxn id="9" idx="1"/>
          </p:cNvCxnSpPr>
          <p:nvPr/>
        </p:nvCxnSpPr>
        <p:spPr>
          <a:xfrm>
            <a:off x="2915816" y="5166484"/>
            <a:ext cx="969586" cy="823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9" idx="3"/>
          </p:cNvCxnSpPr>
          <p:nvPr/>
        </p:nvCxnSpPr>
        <p:spPr>
          <a:xfrm flipH="1">
            <a:off x="5258598" y="5637189"/>
            <a:ext cx="1102120" cy="3527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14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71362"/>
            <a:ext cx="1489103" cy="40939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996952"/>
            <a:ext cx="3401157" cy="28529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832" y="2783988"/>
            <a:ext cx="3648070" cy="3065900"/>
          </a:xfrm>
          <a:prstGeom prst="rect">
            <a:avLst/>
          </a:prstGeom>
        </p:spPr>
      </p:pic>
      <p:sp>
        <p:nvSpPr>
          <p:cNvPr id="6" name="Text Box 35"/>
          <p:cNvSpPr txBox="1">
            <a:spLocks noChangeArrowheads="1"/>
          </p:cNvSpPr>
          <p:nvPr/>
        </p:nvSpPr>
        <p:spPr bwMode="auto">
          <a:xfrm>
            <a:off x="539750" y="836613"/>
            <a:ext cx="25638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- </a:t>
            </a:r>
            <a:r>
              <a:rPr lang="nb-NO" dirty="0" err="1" smtClean="0"/>
              <a:t>Examples</a:t>
            </a:r>
            <a:r>
              <a:rPr lang="nb-NO" dirty="0" smtClean="0"/>
              <a:t> (</a:t>
            </a:r>
            <a:r>
              <a:rPr lang="nb-NO" dirty="0" err="1" smtClean="0"/>
              <a:t>Docol</a:t>
            </a:r>
            <a:r>
              <a:rPr lang="nb-NO" dirty="0" smtClean="0"/>
              <a:t> 600DL)</a:t>
            </a:r>
            <a:endParaRPr lang="en-US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68313" y="404813"/>
            <a:ext cx="37766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err="1" smtClean="0"/>
              <a:t>Strain</a:t>
            </a:r>
            <a:r>
              <a:rPr lang="nb-NO" sz="2800" dirty="0" smtClean="0"/>
              <a:t> </a:t>
            </a:r>
            <a:r>
              <a:rPr lang="nb-NO" sz="2800" dirty="0" err="1" smtClean="0"/>
              <a:t>fields</a:t>
            </a:r>
            <a:r>
              <a:rPr lang="nb-NO" sz="2800" dirty="0" smtClean="0"/>
              <a:t> from 2D-DIC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93913" y="1628800"/>
            <a:ext cx="1682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Uniaxial</a:t>
            </a:r>
            <a:r>
              <a:rPr lang="nb-NO" dirty="0" smtClean="0"/>
              <a:t> </a:t>
            </a:r>
            <a:r>
              <a:rPr lang="nb-NO" dirty="0" err="1" smtClean="0"/>
              <a:t>tension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2695242" y="1628800"/>
            <a:ext cx="1281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Plane </a:t>
            </a:r>
            <a:r>
              <a:rPr lang="nb-NO" dirty="0" err="1" smtClean="0"/>
              <a:t>strain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6589954" y="1628800"/>
            <a:ext cx="1027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Arcan-45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9560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50" name="Text Box 9"/>
          <p:cNvSpPr txBox="1">
            <a:spLocks noChangeArrowheads="1"/>
          </p:cNvSpPr>
          <p:nvPr/>
        </p:nvSpPr>
        <p:spPr bwMode="auto">
          <a:xfrm>
            <a:off x="468313" y="404813"/>
            <a:ext cx="3290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– 2D vs. 3D </a:t>
            </a:r>
            <a:r>
              <a:rPr lang="nb-NO" sz="2800" dirty="0" err="1" smtClean="0"/>
              <a:t>setup</a:t>
            </a:r>
            <a:endParaRPr lang="en-US" sz="2800" dirty="0"/>
          </a:p>
        </p:txBody>
      </p:sp>
      <p:grpSp>
        <p:nvGrpSpPr>
          <p:cNvPr id="143451" name="Group 125"/>
          <p:cNvGrpSpPr>
            <a:grpSpLocks/>
          </p:cNvGrpSpPr>
          <p:nvPr/>
        </p:nvGrpSpPr>
        <p:grpSpPr bwMode="auto">
          <a:xfrm>
            <a:off x="4787900" y="1484313"/>
            <a:ext cx="1581150" cy="3902075"/>
            <a:chOff x="3016" y="935"/>
            <a:chExt cx="996" cy="2458"/>
          </a:xfrm>
        </p:grpSpPr>
        <p:grpSp>
          <p:nvGrpSpPr>
            <p:cNvPr id="143478" name="Group 58"/>
            <p:cNvGrpSpPr>
              <a:grpSpLocks/>
            </p:cNvGrpSpPr>
            <p:nvPr/>
          </p:nvGrpSpPr>
          <p:grpSpPr bwMode="auto">
            <a:xfrm>
              <a:off x="3016" y="1646"/>
              <a:ext cx="725" cy="1330"/>
              <a:chOff x="3153" y="1616"/>
              <a:chExt cx="1088" cy="1906"/>
            </a:xfrm>
          </p:grpSpPr>
          <p:sp>
            <p:nvSpPr>
              <p:cNvPr id="143488" name="AutoShape 59"/>
              <p:cNvSpPr>
                <a:spLocks noChangeArrowheads="1"/>
              </p:cNvSpPr>
              <p:nvPr/>
            </p:nvSpPr>
            <p:spPr bwMode="auto">
              <a:xfrm rot="-10200000">
                <a:off x="3153" y="1616"/>
                <a:ext cx="1088" cy="1815"/>
              </a:xfrm>
              <a:prstGeom prst="triangle">
                <a:avLst>
                  <a:gd name="adj" fmla="val 50000"/>
                </a:avLst>
              </a:prstGeom>
              <a:solidFill>
                <a:schemeClr val="accent1">
                  <a:alpha val="10196"/>
                </a:schemeClr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43489" name="AutoShape 60"/>
              <p:cNvSpPr>
                <a:spLocks noChangeArrowheads="1"/>
              </p:cNvSpPr>
              <p:nvPr/>
            </p:nvSpPr>
            <p:spPr bwMode="auto">
              <a:xfrm rot="600000">
                <a:off x="3424" y="3022"/>
                <a:ext cx="272" cy="2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26 w 21600"/>
                  <a:gd name="T13" fmla="*/ 4526 h 21600"/>
                  <a:gd name="T14" fmla="*/ 17074 w 21600"/>
                  <a:gd name="T15" fmla="*/ 1707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56565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43490" name="Rectangle 61"/>
              <p:cNvSpPr>
                <a:spLocks noChangeArrowheads="1"/>
              </p:cNvSpPr>
              <p:nvPr/>
            </p:nvSpPr>
            <p:spPr bwMode="auto">
              <a:xfrm rot="600000">
                <a:off x="3333" y="3205"/>
                <a:ext cx="363" cy="317"/>
              </a:xfrm>
              <a:prstGeom prst="rect">
                <a:avLst/>
              </a:prstGeom>
              <a:solidFill>
                <a:srgbClr val="CCCCCC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143479" name="Group 62"/>
            <p:cNvGrpSpPr>
              <a:grpSpLocks/>
            </p:cNvGrpSpPr>
            <p:nvPr/>
          </p:nvGrpSpPr>
          <p:grpSpPr bwMode="auto">
            <a:xfrm>
              <a:off x="3287" y="1601"/>
              <a:ext cx="725" cy="1361"/>
              <a:chOff x="3787" y="1616"/>
              <a:chExt cx="1088" cy="1951"/>
            </a:xfrm>
          </p:grpSpPr>
          <p:sp>
            <p:nvSpPr>
              <p:cNvPr id="143485" name="AutoShape 63"/>
              <p:cNvSpPr>
                <a:spLocks noChangeArrowheads="1"/>
              </p:cNvSpPr>
              <p:nvPr/>
            </p:nvSpPr>
            <p:spPr bwMode="auto">
              <a:xfrm rot="10200000">
                <a:off x="3787" y="1616"/>
                <a:ext cx="1088" cy="1815"/>
              </a:xfrm>
              <a:prstGeom prst="triangle">
                <a:avLst>
                  <a:gd name="adj" fmla="val 50000"/>
                </a:avLst>
              </a:prstGeom>
              <a:solidFill>
                <a:schemeClr val="accent1">
                  <a:alpha val="10196"/>
                </a:schemeClr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43486" name="AutoShape 64"/>
              <p:cNvSpPr>
                <a:spLocks noChangeArrowheads="1"/>
              </p:cNvSpPr>
              <p:nvPr/>
            </p:nvSpPr>
            <p:spPr bwMode="auto">
              <a:xfrm rot="-600000">
                <a:off x="4332" y="3067"/>
                <a:ext cx="272" cy="2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26 w 21600"/>
                  <a:gd name="T13" fmla="*/ 4526 h 21600"/>
                  <a:gd name="T14" fmla="*/ 17074 w 21600"/>
                  <a:gd name="T15" fmla="*/ 1707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656565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43487" name="Rectangle 65"/>
              <p:cNvSpPr>
                <a:spLocks noChangeArrowheads="1"/>
              </p:cNvSpPr>
              <p:nvPr/>
            </p:nvSpPr>
            <p:spPr bwMode="auto">
              <a:xfrm rot="-600000">
                <a:off x="4331" y="3250"/>
                <a:ext cx="363" cy="317"/>
              </a:xfrm>
              <a:prstGeom prst="rect">
                <a:avLst/>
              </a:prstGeom>
              <a:solidFill>
                <a:srgbClr val="CCCCCC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43480" name="Line 67"/>
            <p:cNvSpPr>
              <a:spLocks noChangeShapeType="1"/>
            </p:cNvSpPr>
            <p:nvPr/>
          </p:nvSpPr>
          <p:spPr bwMode="auto">
            <a:xfrm rot="600000" flipH="1" flipV="1">
              <a:off x="3314" y="1329"/>
              <a:ext cx="109" cy="14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43481" name="Line 68"/>
            <p:cNvSpPr>
              <a:spLocks noChangeShapeType="1"/>
            </p:cNvSpPr>
            <p:nvPr/>
          </p:nvSpPr>
          <p:spPr bwMode="auto">
            <a:xfrm rot="21000000" flipV="1">
              <a:off x="3604" y="1329"/>
              <a:ext cx="110" cy="14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43482" name="Freeform 69"/>
            <p:cNvSpPr>
              <a:spLocks/>
            </p:cNvSpPr>
            <p:nvPr/>
          </p:nvSpPr>
          <p:spPr bwMode="auto">
            <a:xfrm>
              <a:off x="3105" y="1502"/>
              <a:ext cx="876" cy="164"/>
            </a:xfrm>
            <a:custGeom>
              <a:avLst/>
              <a:gdLst>
                <a:gd name="T0" fmla="*/ 0 w 1315"/>
                <a:gd name="T1" fmla="*/ 1 h 235"/>
                <a:gd name="T2" fmla="*/ 7 w 1315"/>
                <a:gd name="T3" fmla="*/ 4 h 235"/>
                <a:gd name="T4" fmla="*/ 15 w 1315"/>
                <a:gd name="T5" fmla="*/ 0 h 235"/>
                <a:gd name="T6" fmla="*/ 0 60000 65536"/>
                <a:gd name="T7" fmla="*/ 0 60000 65536"/>
                <a:gd name="T8" fmla="*/ 0 60000 65536"/>
                <a:gd name="T9" fmla="*/ 0 w 1315"/>
                <a:gd name="T10" fmla="*/ 0 h 235"/>
                <a:gd name="T11" fmla="*/ 1315 w 1315"/>
                <a:gd name="T12" fmla="*/ 235 h 2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15" h="235">
                  <a:moveTo>
                    <a:pt x="0" y="45"/>
                  </a:moveTo>
                  <a:cubicBezTo>
                    <a:pt x="208" y="140"/>
                    <a:pt x="416" y="235"/>
                    <a:pt x="635" y="227"/>
                  </a:cubicBezTo>
                  <a:cubicBezTo>
                    <a:pt x="854" y="219"/>
                    <a:pt x="1084" y="109"/>
                    <a:pt x="1315" y="0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43483" name="Text Box 76"/>
            <p:cNvSpPr txBox="1">
              <a:spLocks noChangeArrowheads="1"/>
            </p:cNvSpPr>
            <p:nvPr/>
          </p:nvSpPr>
          <p:spPr bwMode="auto">
            <a:xfrm>
              <a:off x="3334" y="935"/>
              <a:ext cx="390" cy="32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nb-NO" sz="2800">
                  <a:latin typeface="Times" pitchFamily="18" charset="0"/>
                </a:rPr>
                <a:t>3D</a:t>
              </a:r>
              <a:endParaRPr lang="en-US" sz="2800">
                <a:latin typeface="Times" pitchFamily="18" charset="0"/>
              </a:endParaRPr>
            </a:p>
          </p:txBody>
        </p:sp>
        <p:sp>
          <p:nvSpPr>
            <p:cNvPr id="143484" name="Text Box 78"/>
            <p:cNvSpPr txBox="1">
              <a:spLocks noChangeArrowheads="1"/>
            </p:cNvSpPr>
            <p:nvPr/>
          </p:nvSpPr>
          <p:spPr bwMode="auto">
            <a:xfrm>
              <a:off x="3153" y="3067"/>
              <a:ext cx="717" cy="32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nb-NO" sz="1400">
                  <a:latin typeface="Times" pitchFamily="18" charset="0"/>
                </a:rPr>
                <a:t>Two cameras</a:t>
              </a:r>
            </a:p>
            <a:p>
              <a:pPr algn="ctr" eaLnBrk="0" hangingPunct="0"/>
              <a:r>
                <a:rPr lang="nb-NO" sz="1400">
                  <a:latin typeface="Times" pitchFamily="18" charset="0"/>
                </a:rPr>
                <a:t>Stereovision</a:t>
              </a:r>
              <a:endParaRPr lang="en-US" sz="1400">
                <a:latin typeface="Times" pitchFamily="18" charset="0"/>
              </a:endParaRPr>
            </a:p>
          </p:txBody>
        </p:sp>
      </p:grpSp>
      <p:grpSp>
        <p:nvGrpSpPr>
          <p:cNvPr id="143452" name="Group 124"/>
          <p:cNvGrpSpPr>
            <a:grpSpLocks/>
          </p:cNvGrpSpPr>
          <p:nvPr/>
        </p:nvGrpSpPr>
        <p:grpSpPr bwMode="auto">
          <a:xfrm>
            <a:off x="2555875" y="1557338"/>
            <a:ext cx="2420938" cy="3616325"/>
            <a:chOff x="1610" y="981"/>
            <a:chExt cx="1525" cy="2278"/>
          </a:xfrm>
        </p:grpSpPr>
        <p:sp>
          <p:nvSpPr>
            <p:cNvPr id="143461" name="Text Box 75"/>
            <p:cNvSpPr txBox="1">
              <a:spLocks noChangeArrowheads="1"/>
            </p:cNvSpPr>
            <p:nvPr/>
          </p:nvSpPr>
          <p:spPr bwMode="auto">
            <a:xfrm>
              <a:off x="1927" y="981"/>
              <a:ext cx="390" cy="32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nb-NO" sz="2800">
                  <a:latin typeface="Times" pitchFamily="18" charset="0"/>
                </a:rPr>
                <a:t>2D</a:t>
              </a:r>
              <a:endParaRPr lang="en-US" sz="2800">
                <a:latin typeface="Times" pitchFamily="18" charset="0"/>
              </a:endParaRPr>
            </a:p>
          </p:txBody>
        </p:sp>
        <p:sp>
          <p:nvSpPr>
            <p:cNvPr id="143462" name="Text Box 77"/>
            <p:cNvSpPr txBox="1">
              <a:spLocks noChangeArrowheads="1"/>
            </p:cNvSpPr>
            <p:nvPr/>
          </p:nvSpPr>
          <p:spPr bwMode="auto">
            <a:xfrm>
              <a:off x="1700" y="3067"/>
              <a:ext cx="754" cy="19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nb-NO" sz="1400">
                  <a:latin typeface="Times" pitchFamily="18" charset="0"/>
                </a:rPr>
                <a:t>Single camera</a:t>
              </a:r>
              <a:endParaRPr lang="en-US" sz="1400">
                <a:latin typeface="Times" pitchFamily="18" charset="0"/>
              </a:endParaRPr>
            </a:p>
          </p:txBody>
        </p:sp>
        <p:grpSp>
          <p:nvGrpSpPr>
            <p:cNvPr id="143463" name="Group 92"/>
            <p:cNvGrpSpPr>
              <a:grpSpLocks/>
            </p:cNvGrpSpPr>
            <p:nvPr/>
          </p:nvGrpSpPr>
          <p:grpSpPr bwMode="auto">
            <a:xfrm>
              <a:off x="1610" y="1389"/>
              <a:ext cx="1043" cy="1497"/>
              <a:chOff x="1610" y="1389"/>
              <a:chExt cx="1043" cy="1497"/>
            </a:xfrm>
          </p:grpSpPr>
          <p:grpSp>
            <p:nvGrpSpPr>
              <p:cNvPr id="143470" name="Group 54"/>
              <p:cNvGrpSpPr>
                <a:grpSpLocks/>
              </p:cNvGrpSpPr>
              <p:nvPr/>
            </p:nvGrpSpPr>
            <p:grpSpPr bwMode="auto">
              <a:xfrm>
                <a:off x="1746" y="1577"/>
                <a:ext cx="726" cy="1309"/>
                <a:chOff x="840" y="1660"/>
                <a:chExt cx="1088" cy="1906"/>
              </a:xfrm>
            </p:grpSpPr>
            <p:sp>
              <p:nvSpPr>
                <p:cNvPr id="143475" name="AutoShape 55"/>
                <p:cNvSpPr>
                  <a:spLocks noChangeArrowheads="1"/>
                </p:cNvSpPr>
                <p:nvPr/>
              </p:nvSpPr>
              <p:spPr bwMode="auto">
                <a:xfrm rot="10800000">
                  <a:off x="840" y="1660"/>
                  <a:ext cx="1088" cy="1815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>
                    <a:alpha val="10196"/>
                  </a:schemeClr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43476" name="AutoShape 56"/>
                <p:cNvSpPr>
                  <a:spLocks noChangeArrowheads="1"/>
                </p:cNvSpPr>
                <p:nvPr/>
              </p:nvSpPr>
              <p:spPr bwMode="auto">
                <a:xfrm>
                  <a:off x="1247" y="3067"/>
                  <a:ext cx="272" cy="2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26 w 21600"/>
                    <a:gd name="T13" fmla="*/ 4526 h 21600"/>
                    <a:gd name="T14" fmla="*/ 17074 w 21600"/>
                    <a:gd name="T15" fmla="*/ 1707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656565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  <p:sp>
              <p:nvSpPr>
                <p:cNvPr id="143477" name="Rectangle 57"/>
                <p:cNvSpPr>
                  <a:spLocks noChangeArrowheads="1"/>
                </p:cNvSpPr>
                <p:nvPr/>
              </p:nvSpPr>
              <p:spPr bwMode="auto">
                <a:xfrm>
                  <a:off x="1202" y="3249"/>
                  <a:ext cx="363" cy="317"/>
                </a:xfrm>
                <a:prstGeom prst="rect">
                  <a:avLst/>
                </a:prstGeom>
                <a:solidFill>
                  <a:srgbClr val="CCCCCC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143471" name="Line 66"/>
              <p:cNvSpPr>
                <a:spLocks noChangeShapeType="1"/>
              </p:cNvSpPr>
              <p:nvPr/>
            </p:nvSpPr>
            <p:spPr bwMode="auto">
              <a:xfrm flipV="1">
                <a:off x="2109" y="1389"/>
                <a:ext cx="0" cy="13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43472" name="Line 70"/>
              <p:cNvSpPr>
                <a:spLocks noChangeShapeType="1"/>
              </p:cNvSpPr>
              <p:nvPr/>
            </p:nvSpPr>
            <p:spPr bwMode="auto">
              <a:xfrm>
                <a:off x="2109" y="1661"/>
                <a:ext cx="9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43473" name="Line 71"/>
              <p:cNvSpPr>
                <a:spLocks noChangeShapeType="1"/>
              </p:cNvSpPr>
              <p:nvPr/>
            </p:nvSpPr>
            <p:spPr bwMode="auto">
              <a:xfrm flipV="1">
                <a:off x="2200" y="1570"/>
                <a:ext cx="0" cy="9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43474" name="Line 80"/>
              <p:cNvSpPr>
                <a:spLocks noChangeShapeType="1"/>
              </p:cNvSpPr>
              <p:nvPr/>
            </p:nvSpPr>
            <p:spPr bwMode="auto">
              <a:xfrm>
                <a:off x="1610" y="1571"/>
                <a:ext cx="104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</p:grpSp>
        <p:grpSp>
          <p:nvGrpSpPr>
            <p:cNvPr id="143464" name="Group 123"/>
            <p:cNvGrpSpPr>
              <a:grpSpLocks/>
            </p:cNvGrpSpPr>
            <p:nvPr/>
          </p:nvGrpSpPr>
          <p:grpSpPr bwMode="auto">
            <a:xfrm>
              <a:off x="2608" y="1207"/>
              <a:ext cx="527" cy="603"/>
              <a:chOff x="2608" y="1207"/>
              <a:chExt cx="527" cy="603"/>
            </a:xfrm>
          </p:grpSpPr>
          <p:grpSp>
            <p:nvGrpSpPr>
              <p:cNvPr id="143465" name="Group 84"/>
              <p:cNvGrpSpPr>
                <a:grpSpLocks/>
              </p:cNvGrpSpPr>
              <p:nvPr/>
            </p:nvGrpSpPr>
            <p:grpSpPr bwMode="auto">
              <a:xfrm>
                <a:off x="2699" y="1548"/>
                <a:ext cx="292" cy="249"/>
                <a:chOff x="2906" y="1321"/>
                <a:chExt cx="292" cy="249"/>
              </a:xfrm>
            </p:grpSpPr>
            <p:sp>
              <p:nvSpPr>
                <p:cNvPr id="143467" name="Line 81"/>
                <p:cNvSpPr>
                  <a:spLocks noChangeShapeType="1"/>
                </p:cNvSpPr>
                <p:nvPr/>
              </p:nvSpPr>
              <p:spPr bwMode="auto">
                <a:xfrm>
                  <a:off x="2925" y="1344"/>
                  <a:ext cx="27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3468" name="Line 82"/>
                <p:cNvSpPr>
                  <a:spLocks noChangeShapeType="1"/>
                </p:cNvSpPr>
                <p:nvPr/>
              </p:nvSpPr>
              <p:spPr bwMode="auto">
                <a:xfrm>
                  <a:off x="2925" y="1344"/>
                  <a:ext cx="0" cy="22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143469" name="Oval 83"/>
                <p:cNvSpPr>
                  <a:spLocks noChangeArrowheads="1"/>
                </p:cNvSpPr>
                <p:nvPr/>
              </p:nvSpPr>
              <p:spPr bwMode="auto">
                <a:xfrm>
                  <a:off x="2906" y="1321"/>
                  <a:ext cx="46" cy="4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graphicFrame>
            <p:nvGraphicFramePr>
              <p:cNvPr id="143445" name="Object 85"/>
              <p:cNvGraphicFramePr>
                <a:graphicFrameLocks noChangeAspect="1"/>
              </p:cNvGraphicFramePr>
              <p:nvPr/>
            </p:nvGraphicFramePr>
            <p:xfrm>
              <a:off x="2744" y="1706"/>
              <a:ext cx="96" cy="1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1" name="Equation" r:id="rId3" imgW="152280" imgH="164880" progId="Equation.DSMT4">
                      <p:embed/>
                    </p:oleObj>
                  </mc:Choice>
                  <mc:Fallback>
                    <p:oleObj name="Equation" r:id="rId3" imgW="152280" imgH="1648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44" y="1706"/>
                            <a:ext cx="96" cy="10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3446" name="Object 86"/>
              <p:cNvGraphicFramePr>
                <a:graphicFrameLocks noChangeAspect="1"/>
              </p:cNvGraphicFramePr>
              <p:nvPr/>
            </p:nvGraphicFramePr>
            <p:xfrm>
              <a:off x="2904" y="1434"/>
              <a:ext cx="112" cy="1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2" name="Equation" r:id="rId5" imgW="177480" imgH="164880" progId="Equation.DSMT4">
                      <p:embed/>
                    </p:oleObj>
                  </mc:Choice>
                  <mc:Fallback>
                    <p:oleObj name="Equation" r:id="rId5" imgW="177480" imgH="1648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04" y="1434"/>
                            <a:ext cx="112" cy="10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3448" name="Object 88"/>
              <p:cNvGraphicFramePr>
                <a:graphicFrameLocks noChangeAspect="1"/>
              </p:cNvGraphicFramePr>
              <p:nvPr/>
            </p:nvGraphicFramePr>
            <p:xfrm>
              <a:off x="2656" y="1434"/>
              <a:ext cx="88" cy="1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3" name="Equation" r:id="rId7" imgW="139680" imgH="164880" progId="Equation.DSMT4">
                      <p:embed/>
                    </p:oleObj>
                  </mc:Choice>
                  <mc:Fallback>
                    <p:oleObj name="Equation" r:id="rId7" imgW="139680" imgH="1648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56" y="1434"/>
                            <a:ext cx="88" cy="10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3466" name="Text Box 91"/>
              <p:cNvSpPr txBox="1">
                <a:spLocks noChangeArrowheads="1"/>
              </p:cNvSpPr>
              <p:nvPr/>
            </p:nvSpPr>
            <p:spPr bwMode="auto">
              <a:xfrm>
                <a:off x="2608" y="1207"/>
                <a:ext cx="52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nb-NO" sz="1000"/>
                  <a:t>Target</a:t>
                </a:r>
              </a:p>
              <a:p>
                <a:r>
                  <a:rPr lang="nb-NO" sz="1000"/>
                  <a:t>coordinates</a:t>
                </a:r>
                <a:endParaRPr lang="en-US" sz="1000"/>
              </a:p>
            </p:txBody>
          </p:sp>
        </p:grpSp>
      </p:grpSp>
      <p:grpSp>
        <p:nvGrpSpPr>
          <p:cNvPr id="143492" name="Group 132"/>
          <p:cNvGrpSpPr>
            <a:grpSpLocks/>
          </p:cNvGrpSpPr>
          <p:nvPr/>
        </p:nvGrpSpPr>
        <p:grpSpPr bwMode="auto">
          <a:xfrm>
            <a:off x="323850" y="1557338"/>
            <a:ext cx="2273300" cy="3597275"/>
            <a:chOff x="204" y="981"/>
            <a:chExt cx="1432" cy="2266"/>
          </a:xfrm>
        </p:grpSpPr>
        <p:sp>
          <p:nvSpPr>
            <p:cNvPr id="143458" name="Text Box 126"/>
            <p:cNvSpPr txBox="1">
              <a:spLocks noChangeArrowheads="1"/>
            </p:cNvSpPr>
            <p:nvPr/>
          </p:nvSpPr>
          <p:spPr bwMode="auto">
            <a:xfrm>
              <a:off x="204" y="981"/>
              <a:ext cx="1353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 b="1"/>
                <a:t>Requirements:</a:t>
              </a:r>
            </a:p>
            <a:p>
              <a:endParaRPr lang="nb-NO" sz="1200" b="1"/>
            </a:p>
            <a:p>
              <a:pPr>
                <a:buFontTx/>
                <a:buChar char="•"/>
              </a:pPr>
              <a:r>
                <a:rPr lang="nb-NO" sz="1200"/>
                <a:t>   Optical axis normal to </a:t>
              </a:r>
            </a:p>
            <a:p>
              <a:r>
                <a:rPr lang="nb-NO" sz="1200"/>
                <a:t>    specimen surface</a:t>
              </a:r>
            </a:p>
            <a:p>
              <a:endParaRPr lang="nb-NO" sz="1200"/>
            </a:p>
            <a:p>
              <a:pPr>
                <a:buFontTx/>
                <a:buChar char="•"/>
              </a:pPr>
              <a:r>
                <a:rPr lang="nb-NO" sz="1200"/>
                <a:t>   Specimen surface is plane</a:t>
              </a:r>
            </a:p>
            <a:p>
              <a:r>
                <a:rPr lang="nb-NO" sz="1200"/>
                <a:t>    during experiment</a:t>
              </a:r>
              <a:endParaRPr lang="en-US" sz="1200"/>
            </a:p>
          </p:txBody>
        </p:sp>
        <p:sp>
          <p:nvSpPr>
            <p:cNvPr id="143459" name="Text Box 127"/>
            <p:cNvSpPr txBox="1">
              <a:spLocks noChangeArrowheads="1"/>
            </p:cNvSpPr>
            <p:nvPr/>
          </p:nvSpPr>
          <p:spPr bwMode="auto">
            <a:xfrm>
              <a:off x="204" y="1979"/>
              <a:ext cx="143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 b="1"/>
                <a:t>Limitations:</a:t>
              </a:r>
            </a:p>
            <a:p>
              <a:endParaRPr lang="nb-NO" sz="1200" b="1"/>
            </a:p>
            <a:p>
              <a:pPr>
                <a:buFontTx/>
                <a:buChar char="•"/>
              </a:pPr>
              <a:r>
                <a:rPr lang="nb-NO" sz="1200"/>
                <a:t>   Only in-plane displacements</a:t>
              </a:r>
            </a:p>
            <a:p>
              <a:r>
                <a:rPr lang="nb-NO" sz="1200"/>
                <a:t>    are measured</a:t>
              </a:r>
              <a:endParaRPr lang="en-US" sz="1200"/>
            </a:p>
          </p:txBody>
        </p:sp>
        <p:sp>
          <p:nvSpPr>
            <p:cNvPr id="143460" name="Text Box 128"/>
            <p:cNvSpPr txBox="1">
              <a:spLocks noChangeArrowheads="1"/>
            </p:cNvSpPr>
            <p:nvPr/>
          </p:nvSpPr>
          <p:spPr bwMode="auto">
            <a:xfrm>
              <a:off x="204" y="2614"/>
              <a:ext cx="1347" cy="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 b="1"/>
                <a:t>Benefits:</a:t>
              </a:r>
            </a:p>
            <a:p>
              <a:endParaRPr lang="nb-NO" sz="1200" b="1"/>
            </a:p>
            <a:p>
              <a:pPr>
                <a:buFontTx/>
                <a:buChar char="•"/>
              </a:pPr>
              <a:r>
                <a:rPr lang="nb-NO" sz="1200"/>
                <a:t>   Simple setup</a:t>
              </a:r>
            </a:p>
            <a:p>
              <a:pPr>
                <a:buFontTx/>
                <a:buChar char="•"/>
              </a:pPr>
              <a:endParaRPr lang="nb-NO" sz="1200"/>
            </a:p>
            <a:p>
              <a:pPr>
                <a:buFontTx/>
                <a:buChar char="•"/>
              </a:pPr>
              <a:r>
                <a:rPr lang="nb-NO" sz="1200"/>
                <a:t>   Limited camera calibration</a:t>
              </a:r>
              <a:endParaRPr lang="en-US" sz="1200"/>
            </a:p>
          </p:txBody>
        </p:sp>
      </p:grpSp>
      <p:grpSp>
        <p:nvGrpSpPr>
          <p:cNvPr id="143493" name="Group 133"/>
          <p:cNvGrpSpPr>
            <a:grpSpLocks/>
          </p:cNvGrpSpPr>
          <p:nvPr/>
        </p:nvGrpSpPr>
        <p:grpSpPr bwMode="auto">
          <a:xfrm>
            <a:off x="6659563" y="1557338"/>
            <a:ext cx="2408237" cy="2305050"/>
            <a:chOff x="4195" y="981"/>
            <a:chExt cx="1517" cy="1452"/>
          </a:xfrm>
        </p:grpSpPr>
        <p:sp>
          <p:nvSpPr>
            <p:cNvPr id="143456" name="Text Box 129"/>
            <p:cNvSpPr txBox="1">
              <a:spLocks noChangeArrowheads="1"/>
            </p:cNvSpPr>
            <p:nvPr/>
          </p:nvSpPr>
          <p:spPr bwMode="auto">
            <a:xfrm>
              <a:off x="4195" y="981"/>
              <a:ext cx="1193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 b="1"/>
                <a:t>Requirements:</a:t>
              </a:r>
            </a:p>
            <a:p>
              <a:endParaRPr lang="nb-NO" sz="1200" b="1"/>
            </a:p>
            <a:p>
              <a:pPr>
                <a:buFontTx/>
                <a:buChar char="•"/>
              </a:pPr>
              <a:r>
                <a:rPr lang="nb-NO" sz="1200"/>
                <a:t>   Full camera calibration</a:t>
              </a:r>
            </a:p>
          </p:txBody>
        </p:sp>
        <p:sp>
          <p:nvSpPr>
            <p:cNvPr id="143457" name="Text Box 130"/>
            <p:cNvSpPr txBox="1">
              <a:spLocks noChangeArrowheads="1"/>
            </p:cNvSpPr>
            <p:nvPr/>
          </p:nvSpPr>
          <p:spPr bwMode="auto">
            <a:xfrm>
              <a:off x="4195" y="1570"/>
              <a:ext cx="1517" cy="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 b="1"/>
                <a:t>Benefits:</a:t>
              </a:r>
            </a:p>
            <a:p>
              <a:endParaRPr lang="nb-NO" sz="1200" b="1"/>
            </a:p>
            <a:p>
              <a:pPr>
                <a:buFontTx/>
                <a:buChar char="•"/>
              </a:pPr>
              <a:r>
                <a:rPr lang="nb-NO" sz="1200"/>
                <a:t>   Specimen may have an</a:t>
              </a:r>
            </a:p>
            <a:p>
              <a:r>
                <a:rPr lang="nb-NO" sz="1200"/>
                <a:t>    arbitrary shape</a:t>
              </a:r>
            </a:p>
            <a:p>
              <a:pPr>
                <a:buFontTx/>
                <a:buChar char="•"/>
              </a:pPr>
              <a:endParaRPr lang="nb-NO" sz="1200"/>
            </a:p>
            <a:p>
              <a:pPr>
                <a:buFontTx/>
                <a:buChar char="•"/>
              </a:pPr>
              <a:r>
                <a:rPr lang="nb-NO" sz="1200"/>
                <a:t>   Both in-plane and out-of-plane</a:t>
              </a:r>
            </a:p>
            <a:p>
              <a:r>
                <a:rPr lang="nb-NO" sz="1200"/>
                <a:t>    displacements are measured</a:t>
              </a:r>
              <a:endParaRPr lang="en-US" sz="1200"/>
            </a:p>
          </p:txBody>
        </p:sp>
      </p:grpSp>
      <p:sp>
        <p:nvSpPr>
          <p:cNvPr id="143491" name="Text Box 131"/>
          <p:cNvSpPr txBox="1">
            <a:spLocks noChangeArrowheads="1"/>
          </p:cNvSpPr>
          <p:nvPr/>
        </p:nvSpPr>
        <p:spPr bwMode="auto">
          <a:xfrm>
            <a:off x="1835150" y="5516563"/>
            <a:ext cx="612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200" b="1"/>
              <a:t>General limitations (both 2D and 3D):</a:t>
            </a:r>
            <a:r>
              <a:rPr lang="nb-NO" sz="1200"/>
              <a:t> No through-thickness deformation is measured</a:t>
            </a:r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5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9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468313" y="404813"/>
            <a:ext cx="20738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Software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52951" y="1355695"/>
            <a:ext cx="2791790" cy="64633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nb-NO" dirty="0" err="1" smtClean="0"/>
              <a:t>Record</a:t>
            </a:r>
            <a:r>
              <a:rPr lang="nb-NO" dirty="0" smtClean="0"/>
              <a:t> image series</a:t>
            </a:r>
          </a:p>
          <a:p>
            <a:r>
              <a:rPr lang="nb-NO" dirty="0"/>
              <a:t>f</a:t>
            </a:r>
            <a:r>
              <a:rPr lang="nb-NO" dirty="0" smtClean="0"/>
              <a:t>rom </a:t>
            </a:r>
            <a:r>
              <a:rPr lang="nb-NO" dirty="0" err="1" smtClean="0"/>
              <a:t>GigaEthernet</a:t>
            </a:r>
            <a:r>
              <a:rPr lang="nb-NO" dirty="0" smtClean="0"/>
              <a:t> </a:t>
            </a:r>
            <a:r>
              <a:rPr lang="nb-NO" dirty="0" err="1" smtClean="0"/>
              <a:t>cameras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452951" y="2826245"/>
            <a:ext cx="2238946" cy="64633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nb-NO" dirty="0" err="1" smtClean="0"/>
              <a:t>Mesh</a:t>
            </a:r>
            <a:r>
              <a:rPr lang="nb-NO" dirty="0" smtClean="0"/>
              <a:t> </a:t>
            </a:r>
            <a:r>
              <a:rPr lang="nb-NO" dirty="0" err="1" smtClean="0"/>
              <a:t>generation</a:t>
            </a:r>
            <a:r>
              <a:rPr lang="nb-NO" dirty="0" smtClean="0"/>
              <a:t> and </a:t>
            </a:r>
          </a:p>
          <a:p>
            <a:r>
              <a:rPr lang="nb-NO" dirty="0" err="1"/>
              <a:t>a</a:t>
            </a:r>
            <a:r>
              <a:rPr lang="nb-NO" dirty="0" err="1" smtClean="0"/>
              <a:t>nalysis</a:t>
            </a:r>
            <a:r>
              <a:rPr lang="nb-NO" dirty="0" smtClean="0"/>
              <a:t> </a:t>
            </a:r>
            <a:r>
              <a:rPr lang="nb-NO" dirty="0" err="1" smtClean="0"/>
              <a:t>preparation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458923" y="3659422"/>
            <a:ext cx="1476686" cy="64633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Run analyses</a:t>
            </a:r>
          </a:p>
          <a:p>
            <a:r>
              <a:rPr lang="nb-NO" dirty="0" smtClean="0"/>
              <a:t>2D- or 3D-DIC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455318" y="2214275"/>
            <a:ext cx="1948867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nb-NO" dirty="0" err="1" smtClean="0"/>
              <a:t>Camera</a:t>
            </a:r>
            <a:r>
              <a:rPr lang="nb-NO" dirty="0" smtClean="0"/>
              <a:t> </a:t>
            </a:r>
            <a:r>
              <a:rPr lang="nb-NO" dirty="0" err="1" smtClean="0"/>
              <a:t>calibration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458653" y="4583388"/>
            <a:ext cx="2749663" cy="64633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nb-NO" dirty="0" err="1" smtClean="0"/>
              <a:t>Study</a:t>
            </a:r>
            <a:r>
              <a:rPr lang="nb-NO" dirty="0" smtClean="0"/>
              <a:t> and </a:t>
            </a:r>
            <a:r>
              <a:rPr lang="nb-NO" dirty="0" err="1" smtClean="0"/>
              <a:t>export</a:t>
            </a:r>
            <a:r>
              <a:rPr lang="nb-NO" dirty="0" smtClean="0"/>
              <a:t> </a:t>
            </a:r>
            <a:r>
              <a:rPr lang="nb-NO" dirty="0" err="1" smtClean="0"/>
              <a:t>results</a:t>
            </a:r>
            <a:endParaRPr lang="nb-NO" dirty="0" smtClean="0"/>
          </a:p>
          <a:p>
            <a:r>
              <a:rPr lang="nb-NO" dirty="0" smtClean="0"/>
              <a:t>(</a:t>
            </a:r>
            <a:r>
              <a:rPr lang="nb-NO" dirty="0" err="1" smtClean="0"/>
              <a:t>displacements</a:t>
            </a:r>
            <a:r>
              <a:rPr lang="nb-NO" dirty="0" smtClean="0"/>
              <a:t> and </a:t>
            </a:r>
            <a:r>
              <a:rPr lang="nb-NO" dirty="0" err="1" smtClean="0"/>
              <a:t>strains</a:t>
            </a:r>
            <a:r>
              <a:rPr lang="nb-NO" dirty="0" smtClean="0"/>
              <a:t>)</a:t>
            </a:r>
            <a:endParaRPr lang="nb-NO" dirty="0"/>
          </a:p>
        </p:txBody>
      </p:sp>
      <p:grpSp>
        <p:nvGrpSpPr>
          <p:cNvPr id="2" name="Group 1"/>
          <p:cNvGrpSpPr/>
          <p:nvPr/>
        </p:nvGrpSpPr>
        <p:grpSpPr>
          <a:xfrm>
            <a:off x="3701085" y="652922"/>
            <a:ext cx="4735777" cy="4864310"/>
            <a:chOff x="3671900" y="957903"/>
            <a:chExt cx="4735777" cy="451629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1693581"/>
              <a:ext cx="2993948" cy="1586659"/>
            </a:xfrm>
            <a:prstGeom prst="rect">
              <a:avLst/>
            </a:prstGeom>
            <a:effectLst>
              <a:glow rad="152400">
                <a:schemeClr val="tx1">
                  <a:alpha val="40000"/>
                </a:schemeClr>
              </a:glow>
              <a:outerShdw blurRad="50800" dist="50800" dir="14760000" sx="67000" sy="67000" algn="ctr" rotWithShape="0">
                <a:srgbClr val="000000">
                  <a:alpha val="41000"/>
                </a:srgbClr>
              </a:outerShdw>
            </a:effectLst>
            <a:scene3d>
              <a:camera prst="orthographicFront">
                <a:rot lat="600000" lon="1800000" rev="0"/>
              </a:camera>
              <a:lightRig rig="threePt" dir="t"/>
            </a:scene3d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840" y="3034901"/>
              <a:ext cx="2690222" cy="1523346"/>
            </a:xfrm>
            <a:prstGeom prst="rect">
              <a:avLst/>
            </a:prstGeom>
            <a:effectLst>
              <a:glow rad="152400">
                <a:schemeClr val="tx1">
                  <a:alpha val="40000"/>
                </a:schemeClr>
              </a:glow>
            </a:effectLst>
            <a:scene3d>
              <a:camera prst="orthographicFront">
                <a:rot lat="600000" lon="1800000" rev="0"/>
              </a:camera>
              <a:lightRig rig="threePt" dir="t"/>
            </a:scene3d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5713" y="4288629"/>
              <a:ext cx="1961964" cy="1185566"/>
            </a:xfrm>
            <a:prstGeom prst="rect">
              <a:avLst/>
            </a:prstGeom>
            <a:effectLst>
              <a:glow rad="152400">
                <a:schemeClr val="tx1">
                  <a:alpha val="40000"/>
                </a:schemeClr>
              </a:glow>
            </a:effectLst>
            <a:scene3d>
              <a:camera prst="orthographicFront">
                <a:rot lat="1800000" lon="600000" rev="0"/>
              </a:camera>
              <a:lightRig rig="threePt" dir="t"/>
            </a:scene3d>
          </p:spPr>
        </p:pic>
        <p:sp>
          <p:nvSpPr>
            <p:cNvPr id="13" name="Right Brace 12"/>
            <p:cNvSpPr/>
            <p:nvPr/>
          </p:nvSpPr>
          <p:spPr>
            <a:xfrm>
              <a:off x="3671900" y="1259665"/>
              <a:ext cx="648072" cy="404154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60032" y="957903"/>
              <a:ext cx="29629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 smtClean="0"/>
                <a:t>Graphical</a:t>
              </a:r>
              <a:r>
                <a:rPr lang="nb-NO" dirty="0" smtClean="0"/>
                <a:t> </a:t>
              </a:r>
              <a:r>
                <a:rPr lang="nb-NO" dirty="0" err="1" smtClean="0"/>
                <a:t>user</a:t>
              </a:r>
              <a:r>
                <a:rPr lang="nb-NO" dirty="0" smtClean="0"/>
                <a:t> </a:t>
              </a:r>
              <a:r>
                <a:rPr lang="nb-NO" dirty="0" err="1" smtClean="0"/>
                <a:t>interface</a:t>
              </a:r>
              <a:r>
                <a:rPr lang="nb-NO" dirty="0" smtClean="0"/>
                <a:t> (GUI)</a:t>
              </a:r>
              <a:endParaRPr lang="nb-NO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52951" y="5529367"/>
            <a:ext cx="3131242" cy="646331"/>
          </a:xfrm>
          <a:prstGeom prst="rect">
            <a:avLst/>
          </a:prstGeom>
          <a:solidFill>
            <a:schemeClr val="accent1">
              <a:alpha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Data </a:t>
            </a:r>
            <a:r>
              <a:rPr lang="nb-NO" dirty="0" err="1" smtClean="0"/>
              <a:t>filtering</a:t>
            </a:r>
            <a:r>
              <a:rPr lang="nb-NO" dirty="0" smtClean="0"/>
              <a:t> and </a:t>
            </a:r>
            <a:r>
              <a:rPr lang="nb-NO" dirty="0" err="1" smtClean="0"/>
              <a:t>coupling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endParaRPr lang="nb-NO" dirty="0" smtClean="0"/>
          </a:p>
          <a:p>
            <a:r>
              <a:rPr lang="nb-NO" dirty="0"/>
              <a:t>m</a:t>
            </a:r>
            <a:r>
              <a:rPr lang="nb-NO" dirty="0" smtClean="0"/>
              <a:t>aterial </a:t>
            </a:r>
            <a:r>
              <a:rPr lang="nb-NO" dirty="0" err="1" smtClean="0"/>
              <a:t>models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360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90" name="Line 78"/>
          <p:cNvSpPr>
            <a:spLocks noChangeShapeType="1"/>
          </p:cNvSpPr>
          <p:nvPr/>
        </p:nvSpPr>
        <p:spPr bwMode="auto">
          <a:xfrm>
            <a:off x="4643438" y="29972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468313" y="404813"/>
            <a:ext cx="3671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– </a:t>
            </a:r>
            <a:r>
              <a:rPr lang="nb-NO" sz="2800" dirty="0" err="1" smtClean="0"/>
              <a:t>Strain</a:t>
            </a:r>
            <a:r>
              <a:rPr lang="nb-NO" sz="2800" dirty="0" smtClean="0"/>
              <a:t> </a:t>
            </a:r>
            <a:r>
              <a:rPr lang="nb-NO" sz="2800" dirty="0" err="1" smtClean="0"/>
              <a:t>calculations</a:t>
            </a:r>
            <a:endParaRPr lang="en-US" sz="2800" dirty="0"/>
          </a:p>
        </p:txBody>
      </p:sp>
      <p:grpSp>
        <p:nvGrpSpPr>
          <p:cNvPr id="141359" name="Group 47"/>
          <p:cNvGrpSpPr>
            <a:grpSpLocks/>
          </p:cNvGrpSpPr>
          <p:nvPr/>
        </p:nvGrpSpPr>
        <p:grpSpPr bwMode="auto">
          <a:xfrm>
            <a:off x="468313" y="2816225"/>
            <a:ext cx="2808287" cy="673100"/>
            <a:chOff x="385" y="1661"/>
            <a:chExt cx="1769" cy="424"/>
          </a:xfrm>
        </p:grpSpPr>
        <p:sp>
          <p:nvSpPr>
            <p:cNvPr id="141415" name="Oval 24"/>
            <p:cNvSpPr>
              <a:spLocks noChangeArrowheads="1"/>
            </p:cNvSpPr>
            <p:nvPr/>
          </p:nvSpPr>
          <p:spPr bwMode="auto">
            <a:xfrm>
              <a:off x="1701" y="1661"/>
              <a:ext cx="453" cy="181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41416" name="Line 25"/>
            <p:cNvSpPr>
              <a:spLocks noChangeShapeType="1"/>
            </p:cNvSpPr>
            <p:nvPr/>
          </p:nvSpPr>
          <p:spPr bwMode="auto">
            <a:xfrm flipH="1">
              <a:off x="1292" y="1752"/>
              <a:ext cx="408" cy="13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1417" name="Text Box 28"/>
            <p:cNvSpPr txBox="1">
              <a:spLocks noChangeArrowheads="1"/>
            </p:cNvSpPr>
            <p:nvPr/>
          </p:nvSpPr>
          <p:spPr bwMode="auto">
            <a:xfrm>
              <a:off x="385" y="1797"/>
              <a:ext cx="115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Assume no </a:t>
              </a:r>
            </a:p>
            <a:p>
              <a:r>
                <a:rPr lang="nb-NO" sz="1200"/>
                <a:t>out-of-plane deformation</a:t>
              </a:r>
              <a:endParaRPr lang="en-US" sz="1200"/>
            </a:p>
          </p:txBody>
        </p:sp>
      </p:grpSp>
      <p:grpSp>
        <p:nvGrpSpPr>
          <p:cNvPr id="141423" name="Group 111"/>
          <p:cNvGrpSpPr>
            <a:grpSpLocks/>
          </p:cNvGrpSpPr>
          <p:nvPr/>
        </p:nvGrpSpPr>
        <p:grpSpPr bwMode="auto">
          <a:xfrm>
            <a:off x="3276600" y="1412875"/>
            <a:ext cx="2571750" cy="1403350"/>
            <a:chOff x="2064" y="890"/>
            <a:chExt cx="1620" cy="884"/>
          </a:xfrm>
        </p:grpSpPr>
        <p:sp>
          <p:nvSpPr>
            <p:cNvPr id="141412" name="Oval 26"/>
            <p:cNvSpPr>
              <a:spLocks noChangeArrowheads="1"/>
            </p:cNvSpPr>
            <p:nvPr/>
          </p:nvSpPr>
          <p:spPr bwMode="auto">
            <a:xfrm>
              <a:off x="2064" y="1275"/>
              <a:ext cx="182" cy="499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41413" name="Line 27"/>
            <p:cNvSpPr>
              <a:spLocks noChangeShapeType="1"/>
            </p:cNvSpPr>
            <p:nvPr/>
          </p:nvSpPr>
          <p:spPr bwMode="auto">
            <a:xfrm flipV="1">
              <a:off x="2246" y="1026"/>
              <a:ext cx="316" cy="38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1414" name="Text Box 29"/>
            <p:cNvSpPr txBox="1">
              <a:spLocks noChangeArrowheads="1"/>
            </p:cNvSpPr>
            <p:nvPr/>
          </p:nvSpPr>
          <p:spPr bwMode="auto">
            <a:xfrm>
              <a:off x="2562" y="890"/>
              <a:ext cx="112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Assume no shear strain</a:t>
              </a:r>
            </a:p>
            <a:p>
              <a:r>
                <a:rPr lang="nb-NO" sz="1200"/>
                <a:t>through thickness</a:t>
              </a:r>
              <a:endParaRPr lang="en-US" sz="1200"/>
            </a:p>
          </p:txBody>
        </p:sp>
      </p:grpSp>
      <p:grpSp>
        <p:nvGrpSpPr>
          <p:cNvPr id="141362" name="Group 50"/>
          <p:cNvGrpSpPr>
            <a:grpSpLocks/>
          </p:cNvGrpSpPr>
          <p:nvPr/>
        </p:nvGrpSpPr>
        <p:grpSpPr bwMode="auto">
          <a:xfrm>
            <a:off x="2397125" y="3470275"/>
            <a:ext cx="2736850" cy="390525"/>
            <a:chOff x="1383" y="2069"/>
            <a:chExt cx="1724" cy="246"/>
          </a:xfrm>
        </p:grpSpPr>
        <p:graphicFrame>
          <p:nvGraphicFramePr>
            <p:cNvPr id="141318" name="Object 6"/>
            <p:cNvGraphicFramePr>
              <a:graphicFrameLocks noChangeAspect="1"/>
            </p:cNvGraphicFramePr>
            <p:nvPr/>
          </p:nvGraphicFramePr>
          <p:xfrm>
            <a:off x="2441" y="2069"/>
            <a:ext cx="666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69" name="Equation" r:id="rId3" imgW="1054100" imgH="393700" progId="Equation.DSMT4">
                    <p:embed/>
                  </p:oleObj>
                </mc:Choice>
                <mc:Fallback>
                  <p:oleObj name="Equation" r:id="rId3" imgW="1054100" imgH="393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1" y="2069"/>
                          <a:ext cx="666" cy="24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411" name="Text Box 35"/>
            <p:cNvSpPr txBox="1">
              <a:spLocks noChangeArrowheads="1"/>
            </p:cNvSpPr>
            <p:nvPr/>
          </p:nvSpPr>
          <p:spPr bwMode="auto">
            <a:xfrm>
              <a:off x="1383" y="2115"/>
              <a:ext cx="100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 dirty="0" err="1"/>
                <a:t>Deformation</a:t>
              </a:r>
              <a:r>
                <a:rPr lang="nb-NO" sz="1200" dirty="0"/>
                <a:t> gradient</a:t>
              </a:r>
              <a:endParaRPr lang="en-US" sz="1200" dirty="0"/>
            </a:p>
          </p:txBody>
        </p:sp>
      </p:grpSp>
      <p:grpSp>
        <p:nvGrpSpPr>
          <p:cNvPr id="141363" name="Group 51"/>
          <p:cNvGrpSpPr>
            <a:grpSpLocks/>
          </p:cNvGrpSpPr>
          <p:nvPr/>
        </p:nvGrpSpPr>
        <p:grpSpPr bwMode="auto">
          <a:xfrm>
            <a:off x="2541588" y="3933825"/>
            <a:ext cx="2144712" cy="274638"/>
            <a:chOff x="1429" y="2387"/>
            <a:chExt cx="1351" cy="173"/>
          </a:xfrm>
        </p:grpSpPr>
        <p:graphicFrame>
          <p:nvGraphicFramePr>
            <p:cNvPr id="141320" name="Object 8"/>
            <p:cNvGraphicFramePr>
              <a:graphicFrameLocks noChangeAspect="1"/>
            </p:cNvGraphicFramePr>
            <p:nvPr/>
          </p:nvGraphicFramePr>
          <p:xfrm>
            <a:off x="2426" y="2397"/>
            <a:ext cx="354" cy="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0" name="Equation" r:id="rId5" imgW="558558" imgH="203112" progId="Equation.DSMT4">
                    <p:embed/>
                  </p:oleObj>
                </mc:Choice>
                <mc:Fallback>
                  <p:oleObj name="Equation" r:id="rId5" imgW="558558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6" y="2397"/>
                          <a:ext cx="354" cy="1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410" name="Text Box 36"/>
            <p:cNvSpPr txBox="1">
              <a:spLocks noChangeArrowheads="1"/>
            </p:cNvSpPr>
            <p:nvPr/>
          </p:nvSpPr>
          <p:spPr bwMode="auto">
            <a:xfrm>
              <a:off x="1429" y="2387"/>
              <a:ext cx="91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Green deformation</a:t>
              </a:r>
              <a:endParaRPr lang="en-US" sz="1200"/>
            </a:p>
          </p:txBody>
        </p:sp>
      </p:grpSp>
      <p:grpSp>
        <p:nvGrpSpPr>
          <p:cNvPr id="141421" name="Group 109"/>
          <p:cNvGrpSpPr>
            <a:grpSpLocks/>
          </p:cNvGrpSpPr>
          <p:nvPr/>
        </p:nvGrpSpPr>
        <p:grpSpPr bwMode="auto">
          <a:xfrm>
            <a:off x="1338263" y="4305300"/>
            <a:ext cx="3852862" cy="276225"/>
            <a:chOff x="843" y="2712"/>
            <a:chExt cx="2427" cy="174"/>
          </a:xfrm>
        </p:grpSpPr>
        <p:graphicFrame>
          <p:nvGraphicFramePr>
            <p:cNvPr id="141322" name="Object 10"/>
            <p:cNvGraphicFramePr>
              <a:graphicFrameLocks noChangeAspect="1"/>
            </p:cNvGraphicFramePr>
            <p:nvPr/>
          </p:nvGraphicFramePr>
          <p:xfrm>
            <a:off x="2598" y="2712"/>
            <a:ext cx="672" cy="1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1" name="Equation" r:id="rId7" imgW="1066800" imgH="279400" progId="Equation.DSMT4">
                    <p:embed/>
                  </p:oleObj>
                </mc:Choice>
                <mc:Fallback>
                  <p:oleObj name="Equation" r:id="rId7" imgW="10668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8" y="2712"/>
                          <a:ext cx="672" cy="1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409" name="Text Box 37"/>
            <p:cNvSpPr txBox="1">
              <a:spLocks noChangeArrowheads="1"/>
            </p:cNvSpPr>
            <p:nvPr/>
          </p:nvSpPr>
          <p:spPr bwMode="auto">
            <a:xfrm>
              <a:off x="843" y="2712"/>
              <a:ext cx="167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Principal streches (eigenvalues of C)</a:t>
              </a:r>
              <a:endParaRPr lang="en-US" sz="1200"/>
            </a:p>
          </p:txBody>
        </p:sp>
      </p:grpSp>
      <p:grpSp>
        <p:nvGrpSpPr>
          <p:cNvPr id="141422" name="Group 110"/>
          <p:cNvGrpSpPr>
            <a:grpSpLocks/>
          </p:cNvGrpSpPr>
          <p:nvPr/>
        </p:nvGrpSpPr>
        <p:grpSpPr bwMode="auto">
          <a:xfrm>
            <a:off x="1908175" y="4756150"/>
            <a:ext cx="5976938" cy="544513"/>
            <a:chOff x="1202" y="2996"/>
            <a:chExt cx="3765" cy="343"/>
          </a:xfrm>
        </p:grpSpPr>
        <p:graphicFrame>
          <p:nvGraphicFramePr>
            <p:cNvPr id="141324" name="Object 12"/>
            <p:cNvGraphicFramePr>
              <a:graphicFrameLocks noChangeAspect="1"/>
            </p:cNvGraphicFramePr>
            <p:nvPr/>
          </p:nvGraphicFramePr>
          <p:xfrm>
            <a:off x="2607" y="2996"/>
            <a:ext cx="42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2" name="Equation" r:id="rId9" imgW="672808" imgH="228501" progId="Equation.DSMT4">
                    <p:embed/>
                  </p:oleObj>
                </mc:Choice>
                <mc:Fallback>
                  <p:oleObj name="Equation" r:id="rId9" imgW="672808" imgH="22850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7" y="2996"/>
                          <a:ext cx="426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26" name="Object 14"/>
            <p:cNvGraphicFramePr>
              <a:graphicFrameLocks noChangeAspect="1"/>
            </p:cNvGraphicFramePr>
            <p:nvPr/>
          </p:nvGraphicFramePr>
          <p:xfrm>
            <a:off x="3106" y="3022"/>
            <a:ext cx="264" cy="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3" name="Equation" r:id="rId11" imgW="418918" imgH="203112" progId="Equation.DSMT4">
                    <p:embed/>
                  </p:oleObj>
                </mc:Choice>
                <mc:Fallback>
                  <p:oleObj name="Equation" r:id="rId11" imgW="418918" imgH="20311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6" y="3022"/>
                          <a:ext cx="264" cy="1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345" name="Object 33"/>
            <p:cNvGraphicFramePr>
              <a:graphicFrameLocks noChangeAspect="1"/>
            </p:cNvGraphicFramePr>
            <p:nvPr/>
          </p:nvGraphicFramePr>
          <p:xfrm>
            <a:off x="2618" y="3195"/>
            <a:ext cx="570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4" name="Equation" r:id="rId13" imgW="901309" imgH="228501" progId="Equation.DSMT4">
                    <p:embed/>
                  </p:oleObj>
                </mc:Choice>
                <mc:Fallback>
                  <p:oleObj name="Equation" r:id="rId13" imgW="901309" imgH="228501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18" y="3195"/>
                          <a:ext cx="570" cy="1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407" name="Text Box 38"/>
            <p:cNvSpPr txBox="1">
              <a:spLocks noChangeArrowheads="1"/>
            </p:cNvSpPr>
            <p:nvPr/>
          </p:nvSpPr>
          <p:spPr bwMode="auto">
            <a:xfrm>
              <a:off x="1202" y="3087"/>
              <a:ext cx="129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 dirty="0"/>
                <a:t>Principal </a:t>
              </a:r>
              <a:r>
                <a:rPr lang="nb-NO" sz="1200" dirty="0" err="1"/>
                <a:t>strain</a:t>
              </a:r>
              <a:r>
                <a:rPr lang="nb-NO" sz="1200" dirty="0"/>
                <a:t> </a:t>
              </a:r>
              <a:r>
                <a:rPr lang="nb-NO" sz="1200" dirty="0" err="1"/>
                <a:t>components</a:t>
              </a:r>
              <a:endParaRPr lang="en-US" sz="1200" dirty="0"/>
            </a:p>
          </p:txBody>
        </p:sp>
        <p:sp>
          <p:nvSpPr>
            <p:cNvPr id="141408" name="Text Box 40"/>
            <p:cNvSpPr txBox="1">
              <a:spLocks noChangeArrowheads="1"/>
            </p:cNvSpPr>
            <p:nvPr/>
          </p:nvSpPr>
          <p:spPr bwMode="auto">
            <a:xfrm>
              <a:off x="3442" y="3031"/>
              <a:ext cx="152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Assume negligible elastic strains </a:t>
              </a:r>
            </a:p>
            <a:p>
              <a:r>
                <a:rPr lang="nb-NO" sz="1200"/>
                <a:t>and plastic incompressibility</a:t>
              </a:r>
              <a:endParaRPr lang="en-US" sz="1200"/>
            </a:p>
          </p:txBody>
        </p:sp>
      </p:grpSp>
      <p:grpSp>
        <p:nvGrpSpPr>
          <p:cNvPr id="141424" name="Group 112"/>
          <p:cNvGrpSpPr>
            <a:grpSpLocks/>
          </p:cNvGrpSpPr>
          <p:nvPr/>
        </p:nvGrpSpPr>
        <p:grpSpPr bwMode="auto">
          <a:xfrm>
            <a:off x="900113" y="5357813"/>
            <a:ext cx="5961062" cy="447675"/>
            <a:chOff x="567" y="3375"/>
            <a:chExt cx="3755" cy="282"/>
          </a:xfrm>
        </p:grpSpPr>
        <p:graphicFrame>
          <p:nvGraphicFramePr>
            <p:cNvPr id="141334" name="Object 22"/>
            <p:cNvGraphicFramePr>
              <a:graphicFrameLocks noChangeAspect="1"/>
            </p:cNvGraphicFramePr>
            <p:nvPr/>
          </p:nvGraphicFramePr>
          <p:xfrm>
            <a:off x="2576" y="3375"/>
            <a:ext cx="1746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5" name="Equation" r:id="rId15" imgW="2768600" imgH="444500" progId="Equation.DSMT4">
                    <p:embed/>
                  </p:oleObj>
                </mc:Choice>
                <mc:Fallback>
                  <p:oleObj name="Equation" r:id="rId15" imgW="27686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6" y="3375"/>
                          <a:ext cx="1746" cy="2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406" name="Text Box 41"/>
            <p:cNvSpPr txBox="1">
              <a:spLocks noChangeArrowheads="1"/>
            </p:cNvSpPr>
            <p:nvPr/>
          </p:nvSpPr>
          <p:spPr bwMode="auto">
            <a:xfrm>
              <a:off x="567" y="3420"/>
              <a:ext cx="18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/>
                <a:t>Effective strain based on von Mises norm</a:t>
              </a:r>
              <a:endParaRPr lang="en-US" sz="1200"/>
            </a:p>
          </p:txBody>
        </p:sp>
      </p:grpSp>
      <p:grpSp>
        <p:nvGrpSpPr>
          <p:cNvPr id="141398" name="Group 74"/>
          <p:cNvGrpSpPr>
            <a:grpSpLocks/>
          </p:cNvGrpSpPr>
          <p:nvPr/>
        </p:nvGrpSpPr>
        <p:grpSpPr bwMode="auto">
          <a:xfrm>
            <a:off x="541338" y="1592263"/>
            <a:ext cx="2976562" cy="1676400"/>
            <a:chOff x="704" y="1003"/>
            <a:chExt cx="1875" cy="1056"/>
          </a:xfrm>
        </p:grpSpPr>
        <p:graphicFrame>
          <p:nvGraphicFramePr>
            <p:cNvPr id="141330" name="Object 18"/>
            <p:cNvGraphicFramePr>
              <a:graphicFrameLocks noChangeAspect="1"/>
            </p:cNvGraphicFramePr>
            <p:nvPr/>
          </p:nvGraphicFramePr>
          <p:xfrm>
            <a:off x="1747" y="1275"/>
            <a:ext cx="832" cy="7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6" name="Equation" r:id="rId17" imgW="1320480" imgH="1244520" progId="Equation.DSMT4">
                    <p:embed/>
                  </p:oleObj>
                </mc:Choice>
                <mc:Fallback>
                  <p:oleObj name="Equation" r:id="rId17" imgW="1320480" imgH="124452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7" y="1275"/>
                          <a:ext cx="832" cy="7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404" name="Text Box 20"/>
            <p:cNvSpPr txBox="1">
              <a:spLocks noChangeArrowheads="1"/>
            </p:cNvSpPr>
            <p:nvPr/>
          </p:nvSpPr>
          <p:spPr bwMode="auto">
            <a:xfrm>
              <a:off x="1974" y="1003"/>
              <a:ext cx="5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/>
                <a:t>2D-DIC</a:t>
              </a:r>
              <a:endParaRPr lang="en-US"/>
            </a:p>
          </p:txBody>
        </p:sp>
        <p:sp>
          <p:nvSpPr>
            <p:cNvPr id="141405" name="Text Box 45"/>
            <p:cNvSpPr txBox="1">
              <a:spLocks noChangeArrowheads="1"/>
            </p:cNvSpPr>
            <p:nvPr/>
          </p:nvSpPr>
          <p:spPr bwMode="auto">
            <a:xfrm>
              <a:off x="704" y="1593"/>
              <a:ext cx="106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1200" dirty="0" err="1"/>
                <a:t>Displacement</a:t>
              </a:r>
              <a:r>
                <a:rPr lang="nb-NO" sz="1200" dirty="0"/>
                <a:t> gradient</a:t>
              </a:r>
              <a:endParaRPr lang="en-US" sz="1200" dirty="0"/>
            </a:p>
          </p:txBody>
        </p:sp>
      </p:grp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3276600" y="2781300"/>
            <a:ext cx="2808288" cy="2016125"/>
            <a:chOff x="2064" y="1752"/>
            <a:chExt cx="1670" cy="1406"/>
          </a:xfrm>
        </p:grpSpPr>
        <p:sp>
          <p:nvSpPr>
            <p:cNvPr id="141402" name="Freeform 72"/>
            <p:cNvSpPr>
              <a:spLocks/>
            </p:cNvSpPr>
            <p:nvPr/>
          </p:nvSpPr>
          <p:spPr bwMode="auto">
            <a:xfrm>
              <a:off x="2200" y="1842"/>
              <a:ext cx="1534" cy="1316"/>
            </a:xfrm>
            <a:custGeom>
              <a:avLst/>
              <a:gdLst>
                <a:gd name="T0" fmla="*/ 12275 w 1172"/>
                <a:gd name="T1" fmla="*/ 1524 h 1292"/>
                <a:gd name="T2" fmla="*/ 12275 w 1172"/>
                <a:gd name="T3" fmla="*/ 829 h 1292"/>
                <a:gd name="T4" fmla="*/ 6644 w 1172"/>
                <a:gd name="T5" fmla="*/ 131 h 1292"/>
                <a:gd name="T6" fmla="*/ 0 w 1172"/>
                <a:gd name="T7" fmla="*/ 22 h 12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72"/>
                <a:gd name="T13" fmla="*/ 0 h 1292"/>
                <a:gd name="T14" fmla="*/ 1172 w 1172"/>
                <a:gd name="T15" fmla="*/ 1292 h 12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72" h="1292">
                  <a:moveTo>
                    <a:pt x="1089" y="1292"/>
                  </a:moveTo>
                  <a:cubicBezTo>
                    <a:pt x="1130" y="1095"/>
                    <a:pt x="1172" y="898"/>
                    <a:pt x="1089" y="702"/>
                  </a:cubicBezTo>
                  <a:cubicBezTo>
                    <a:pt x="1006" y="506"/>
                    <a:pt x="772" y="226"/>
                    <a:pt x="590" y="113"/>
                  </a:cubicBezTo>
                  <a:cubicBezTo>
                    <a:pt x="408" y="0"/>
                    <a:pt x="98" y="37"/>
                    <a:pt x="0" y="22"/>
                  </a:cubicBezTo>
                </a:path>
              </a:pathLst>
            </a:custGeom>
            <a:noFill/>
            <a:ln w="9525">
              <a:solidFill>
                <a:srgbClr val="00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1403" name="Oval 74"/>
            <p:cNvSpPr>
              <a:spLocks noChangeArrowheads="1"/>
            </p:cNvSpPr>
            <p:nvPr/>
          </p:nvSpPr>
          <p:spPr bwMode="auto">
            <a:xfrm>
              <a:off x="2064" y="1752"/>
              <a:ext cx="136" cy="182"/>
            </a:xfrm>
            <a:prstGeom prst="ellips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oup 79"/>
          <p:cNvGrpSpPr>
            <a:grpSpLocks/>
          </p:cNvGrpSpPr>
          <p:nvPr/>
        </p:nvGrpSpPr>
        <p:grpSpPr bwMode="auto">
          <a:xfrm>
            <a:off x="3565525" y="2133600"/>
            <a:ext cx="1535113" cy="838200"/>
            <a:chOff x="2246" y="1344"/>
            <a:chExt cx="967" cy="528"/>
          </a:xfrm>
        </p:grpSpPr>
        <p:graphicFrame>
          <p:nvGraphicFramePr>
            <p:cNvPr id="141387" name="Object 75"/>
            <p:cNvGraphicFramePr>
              <a:graphicFrameLocks noChangeAspect="1"/>
            </p:cNvGraphicFramePr>
            <p:nvPr/>
          </p:nvGraphicFramePr>
          <p:xfrm>
            <a:off x="2517" y="1344"/>
            <a:ext cx="696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77" name="Equation" r:id="rId19" imgW="1104840" imgH="838080" progId="Equation.DSMT4">
                    <p:embed/>
                  </p:oleObj>
                </mc:Choice>
                <mc:Fallback>
                  <p:oleObj name="Equation" r:id="rId19" imgW="1104840" imgH="8380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7" y="1344"/>
                          <a:ext cx="696" cy="5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1401" name="Line 76"/>
            <p:cNvSpPr>
              <a:spLocks noChangeShapeType="1"/>
            </p:cNvSpPr>
            <p:nvPr/>
          </p:nvSpPr>
          <p:spPr bwMode="auto">
            <a:xfrm>
              <a:off x="2246" y="1616"/>
              <a:ext cx="2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97174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9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23528" y="143203"/>
            <a:ext cx="36720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Software – </a:t>
            </a:r>
            <a:r>
              <a:rPr lang="nb-NO" sz="2800" dirty="0" err="1" smtClean="0"/>
              <a:t>Meshing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403648" y="1044670"/>
            <a:ext cx="174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Structured</a:t>
            </a:r>
            <a:r>
              <a:rPr lang="nb-NO" dirty="0" smtClean="0"/>
              <a:t> </a:t>
            </a:r>
            <a:r>
              <a:rPr lang="nb-NO" dirty="0" err="1" smtClean="0"/>
              <a:t>mesh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52888" y="1577221"/>
            <a:ext cx="28461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Meshing</a:t>
            </a:r>
            <a:r>
              <a:rPr lang="nb-NO" sz="1400" dirty="0" smtClean="0"/>
              <a:t> is done in DIC </a:t>
            </a:r>
            <a:r>
              <a:rPr lang="nb-NO" sz="1400" dirty="0" err="1" smtClean="0"/>
              <a:t>software</a:t>
            </a:r>
            <a:r>
              <a:rPr lang="nb-NO" sz="1400" dirty="0" smtClean="0"/>
              <a:t> GUI</a:t>
            </a:r>
            <a:endParaRPr lang="en-US" sz="1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4642491" y="1044670"/>
            <a:ext cx="3951092" cy="4944652"/>
            <a:chOff x="4642491" y="1044670"/>
            <a:chExt cx="3951092" cy="4944652"/>
          </a:xfrm>
        </p:grpSpPr>
        <p:sp>
          <p:nvSpPr>
            <p:cNvPr id="18" name="TextBox 17"/>
            <p:cNvSpPr txBox="1"/>
            <p:nvPr/>
          </p:nvSpPr>
          <p:spPr>
            <a:xfrm>
              <a:off x="5553285" y="1044670"/>
              <a:ext cx="21892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Non-</a:t>
              </a:r>
              <a:r>
                <a:rPr lang="nb-NO" dirty="0" err="1" smtClean="0"/>
                <a:t>structured</a:t>
              </a:r>
              <a:r>
                <a:rPr lang="nb-NO" dirty="0" smtClean="0"/>
                <a:t> </a:t>
              </a:r>
              <a:r>
                <a:rPr lang="nb-NO" dirty="0" err="1" smtClean="0"/>
                <a:t>mesh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42491" y="1552090"/>
              <a:ext cx="364458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charset="0"/>
                <a:buChar char="•"/>
              </a:pPr>
              <a:r>
                <a:rPr lang="nb-NO" sz="1400" dirty="0" err="1" smtClean="0"/>
                <a:t>Manually</a:t>
              </a:r>
              <a:r>
                <a:rPr lang="nb-NO" sz="1400" dirty="0" smtClean="0"/>
                <a:t> </a:t>
              </a:r>
              <a:r>
                <a:rPr lang="nb-NO" sz="1400" dirty="0" err="1" smtClean="0"/>
                <a:t>define</a:t>
              </a:r>
              <a:r>
                <a:rPr lang="nb-NO" sz="1400" dirty="0" smtClean="0"/>
                <a:t> </a:t>
              </a:r>
              <a:r>
                <a:rPr lang="nb-NO" sz="1400" dirty="0" err="1" smtClean="0"/>
                <a:t>boundries</a:t>
              </a:r>
              <a:r>
                <a:rPr lang="nb-NO" sz="1400" dirty="0" smtClean="0"/>
                <a:t> </a:t>
              </a:r>
              <a:r>
                <a:rPr lang="nb-NO" sz="1400" dirty="0" err="1" smtClean="0"/>
                <a:t>of</a:t>
              </a:r>
              <a:r>
                <a:rPr lang="nb-NO" sz="1400" dirty="0" smtClean="0"/>
                <a:t> </a:t>
              </a:r>
              <a:r>
                <a:rPr lang="nb-NO" sz="1400" dirty="0" err="1" smtClean="0"/>
                <a:t>specimen</a:t>
              </a:r>
              <a:endParaRPr lang="nb-NO" sz="1400" dirty="0" smtClean="0"/>
            </a:p>
            <a:p>
              <a:pPr marL="285750" indent="-285750">
                <a:buFont typeface="Arial" charset="0"/>
                <a:buChar char="•"/>
              </a:pPr>
              <a:r>
                <a:rPr lang="nb-NO" sz="1400" dirty="0" err="1" smtClean="0"/>
                <a:t>Generate</a:t>
              </a:r>
              <a:r>
                <a:rPr lang="nb-NO" sz="1400" dirty="0" smtClean="0"/>
                <a:t> Python script for </a:t>
              </a:r>
              <a:r>
                <a:rPr lang="nb-NO" sz="1400" dirty="0" err="1" smtClean="0"/>
                <a:t>Abaqus</a:t>
              </a:r>
              <a:endParaRPr lang="nb-NO" sz="1400" dirty="0" smtClean="0"/>
            </a:p>
            <a:p>
              <a:pPr marL="285750" indent="-285750">
                <a:buFont typeface="Arial" charset="0"/>
                <a:buChar char="•"/>
              </a:pPr>
              <a:r>
                <a:rPr lang="nb-NO" sz="1400" dirty="0" err="1"/>
                <a:t>Use</a:t>
              </a:r>
              <a:r>
                <a:rPr lang="nb-NO" sz="1400" dirty="0"/>
                <a:t> </a:t>
              </a:r>
              <a:r>
                <a:rPr lang="nb-NO" sz="1400" dirty="0" err="1"/>
                <a:t>Abaqus</a:t>
              </a:r>
              <a:r>
                <a:rPr lang="nb-NO" sz="1400" dirty="0"/>
                <a:t> </a:t>
              </a:r>
              <a:r>
                <a:rPr lang="nb-NO" sz="1400" dirty="0" err="1"/>
                <a:t>meshing</a:t>
              </a:r>
              <a:r>
                <a:rPr lang="nb-NO" sz="1400" dirty="0"/>
                <a:t> </a:t>
              </a:r>
              <a:r>
                <a:rPr lang="nb-NO" sz="1400" dirty="0" err="1"/>
                <a:t>tool</a:t>
              </a:r>
              <a:r>
                <a:rPr lang="nb-NO" sz="1400" dirty="0"/>
                <a:t> to </a:t>
              </a:r>
              <a:r>
                <a:rPr lang="nb-NO" sz="1400" dirty="0" err="1"/>
                <a:t>generate</a:t>
              </a:r>
              <a:r>
                <a:rPr lang="nb-NO" sz="1400" dirty="0"/>
                <a:t> </a:t>
              </a:r>
              <a:r>
                <a:rPr lang="nb-NO" sz="1400" dirty="0" err="1" smtClean="0"/>
                <a:t>mesh</a:t>
              </a:r>
              <a:endParaRPr lang="en-US" sz="1400" dirty="0"/>
            </a:p>
            <a:p>
              <a:pPr marL="285750" indent="-285750">
                <a:buFont typeface="Arial" charset="0"/>
                <a:buChar char="•"/>
              </a:pPr>
              <a:r>
                <a:rPr lang="nb-NO" sz="1400" dirty="0" smtClean="0"/>
                <a:t>Import </a:t>
              </a:r>
              <a:r>
                <a:rPr lang="nb-NO" sz="1400" dirty="0" err="1" smtClean="0"/>
                <a:t>Abaqus</a:t>
              </a:r>
              <a:r>
                <a:rPr lang="nb-NO" sz="1400" dirty="0" smtClean="0"/>
                <a:t> «input-file» in DIC </a:t>
              </a:r>
              <a:r>
                <a:rPr lang="nb-NO" sz="1400" dirty="0" err="1" smtClean="0"/>
                <a:t>software</a:t>
              </a:r>
              <a:endParaRPr lang="en-US" sz="1400" dirty="0"/>
            </a:p>
          </p:txBody>
        </p:sp>
        <p:pic>
          <p:nvPicPr>
            <p:cNvPr id="11268" name="Picture 4" descr="C:\Users\egilf\Documents\Presentations\Bonn_May2013\image_mesh.bm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2240" y="2718028"/>
              <a:ext cx="3891343" cy="32712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269" name="Picture 5" descr="C:\Users\egilf\Documents\Presentations\Bonn_May2013\image_mesh_struct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53" y="2780928"/>
            <a:ext cx="3835970" cy="320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88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76393"/>
            <a:ext cx="8784976" cy="52889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9712" y="3972737"/>
            <a:ext cx="145386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Selected</a:t>
            </a:r>
            <a:r>
              <a:rPr lang="nb-NO" sz="1400" dirty="0" smtClean="0"/>
              <a:t> element</a:t>
            </a:r>
            <a:endParaRPr lang="en-US" sz="1400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1547664" y="3612697"/>
            <a:ext cx="432048" cy="513928"/>
          </a:xfrm>
          <a:prstGeom prst="straightConnector1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79712" y="2820609"/>
            <a:ext cx="1307794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Selected</a:t>
            </a:r>
            <a:r>
              <a:rPr lang="nb-NO" sz="1400" dirty="0" smtClean="0"/>
              <a:t> </a:t>
            </a:r>
            <a:r>
              <a:rPr lang="nb-NO" sz="1400" dirty="0" err="1" smtClean="0"/>
              <a:t>vector</a:t>
            </a:r>
            <a:endParaRPr lang="en-US" sz="14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287506" y="2388561"/>
            <a:ext cx="636422" cy="585936"/>
          </a:xfrm>
          <a:prstGeom prst="straightConnector1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44208" y="2984169"/>
            <a:ext cx="1478675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Vector</a:t>
            </a:r>
            <a:r>
              <a:rPr lang="nb-NO" sz="1400" dirty="0" smtClean="0"/>
              <a:t> </a:t>
            </a:r>
            <a:r>
              <a:rPr lang="nb-NO" sz="1400" dirty="0" err="1" smtClean="0"/>
              <a:t>elongation</a:t>
            </a:r>
            <a:endParaRPr lang="nb-NO" sz="14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156176" y="1236433"/>
            <a:ext cx="2229713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1400" dirty="0" smtClean="0"/>
              <a:t>Principal </a:t>
            </a:r>
            <a:r>
              <a:rPr lang="nb-NO" sz="1400" dirty="0" err="1"/>
              <a:t>s</a:t>
            </a:r>
            <a:r>
              <a:rPr lang="nb-NO" sz="1400" dirty="0" err="1" smtClean="0"/>
              <a:t>train</a:t>
            </a:r>
            <a:r>
              <a:rPr lang="nb-NO" sz="1400" dirty="0" smtClean="0"/>
              <a:t> </a:t>
            </a:r>
            <a:r>
              <a:rPr lang="nb-NO" sz="1400" dirty="0" err="1" smtClean="0"/>
              <a:t>components</a:t>
            </a:r>
            <a:endParaRPr lang="nb-NO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156176" y="4692817"/>
            <a:ext cx="2281587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1400" dirty="0" err="1" smtClean="0"/>
              <a:t>Strains</a:t>
            </a:r>
            <a:r>
              <a:rPr lang="nb-NO" sz="1400" dirty="0" smtClean="0"/>
              <a:t> </a:t>
            </a:r>
            <a:r>
              <a:rPr lang="nb-NO" sz="1400" dirty="0" err="1" smtClean="0"/>
              <a:t>through</a:t>
            </a:r>
            <a:r>
              <a:rPr lang="nb-NO" sz="1400" dirty="0" smtClean="0"/>
              <a:t> cross </a:t>
            </a:r>
            <a:r>
              <a:rPr lang="nb-NO" sz="1400" dirty="0" err="1" smtClean="0"/>
              <a:t>section</a:t>
            </a:r>
            <a:endParaRPr lang="nb-NO" sz="1400" dirty="0" smtClean="0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23528" y="143203"/>
            <a:ext cx="50095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Software – Data </a:t>
            </a:r>
            <a:r>
              <a:rPr lang="nb-NO" sz="2800" dirty="0" err="1" smtClean="0"/>
              <a:t>Visualization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227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82632" y="1566084"/>
            <a:ext cx="1714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Element </a:t>
            </a:r>
            <a:r>
              <a:rPr lang="nb-NO" dirty="0" err="1" smtClean="0"/>
              <a:t>erosion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4384442" y="5085184"/>
            <a:ext cx="47250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dirty="0" smtClean="0"/>
              <a:t>A </a:t>
            </a:r>
            <a:r>
              <a:rPr lang="nb-NO" dirty="0" err="1" smtClean="0"/>
              <a:t>discontinuous</a:t>
            </a:r>
            <a:r>
              <a:rPr lang="nb-NO" dirty="0" smtClean="0"/>
              <a:t> </a:t>
            </a:r>
            <a:r>
              <a:rPr lang="nb-NO" dirty="0" err="1" smtClean="0"/>
              <a:t>displcement</a:t>
            </a:r>
            <a:r>
              <a:rPr lang="nb-NO" dirty="0" smtClean="0"/>
              <a:t> </a:t>
            </a:r>
            <a:r>
              <a:rPr lang="nb-NO" dirty="0" err="1" smtClean="0"/>
              <a:t>field</a:t>
            </a:r>
            <a:r>
              <a:rPr lang="nb-NO" dirty="0" smtClean="0"/>
              <a:t> is </a:t>
            </a:r>
            <a:r>
              <a:rPr lang="nb-NO" dirty="0" err="1" smtClean="0"/>
              <a:t>captured</a:t>
            </a:r>
            <a:endParaRPr lang="nb-NO" dirty="0" smtClean="0"/>
          </a:p>
          <a:p>
            <a:pPr marL="285750" indent="-285750">
              <a:buFontTx/>
              <a:buChar char="-"/>
            </a:pPr>
            <a:r>
              <a:rPr lang="nb-NO" dirty="0" smtClean="0"/>
              <a:t>No data lost (</a:t>
            </a:r>
            <a:r>
              <a:rPr lang="nb-NO" dirty="0" err="1" smtClean="0"/>
              <a:t>eroded</a:t>
            </a:r>
            <a:r>
              <a:rPr lang="nb-NO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An initial </a:t>
            </a:r>
            <a:r>
              <a:rPr lang="nb-NO" dirty="0" err="1" smtClean="0"/>
              <a:t>analysis</a:t>
            </a:r>
            <a:r>
              <a:rPr lang="nb-NO" dirty="0" smtClean="0"/>
              <a:t> has to be </a:t>
            </a:r>
            <a:r>
              <a:rPr lang="nb-NO" dirty="0" err="1" smtClean="0"/>
              <a:t>carried</a:t>
            </a:r>
            <a:r>
              <a:rPr lang="nb-NO" dirty="0" smtClean="0"/>
              <a:t> </a:t>
            </a:r>
            <a:r>
              <a:rPr lang="nb-NO" dirty="0" err="1" smtClean="0"/>
              <a:t>out</a:t>
            </a:r>
            <a:endParaRPr lang="nb-NO" dirty="0" smtClean="0"/>
          </a:p>
          <a:p>
            <a:endParaRPr lang="nb-NO" dirty="0"/>
          </a:p>
        </p:txBody>
      </p:sp>
      <p:pic>
        <p:nvPicPr>
          <p:cNvPr id="11266" name="Picture 2" descr="M:\temp\erosion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432074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682904" y="1566084"/>
            <a:ext cx="4340877" cy="3399357"/>
            <a:chOff x="4682904" y="1566084"/>
            <a:chExt cx="4340877" cy="3399357"/>
          </a:xfrm>
        </p:grpSpPr>
        <p:sp>
          <p:nvSpPr>
            <p:cNvPr id="4" name="TextBox 3"/>
            <p:cNvSpPr txBox="1"/>
            <p:nvPr/>
          </p:nvSpPr>
          <p:spPr>
            <a:xfrm>
              <a:off x="5998249" y="1566084"/>
              <a:ext cx="14974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Node splitting</a:t>
              </a:r>
            </a:p>
          </p:txBody>
        </p:sp>
        <p:pic>
          <p:nvPicPr>
            <p:cNvPr id="11267" name="Picture 3" descr="M:\temp\nodesplit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2904" y="1988840"/>
              <a:ext cx="4340877" cy="2976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23528" y="143203"/>
            <a:ext cx="65181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Software – Handling </a:t>
            </a:r>
            <a:r>
              <a:rPr lang="nb-NO" sz="2800" dirty="0" err="1" smtClean="0"/>
              <a:t>propagating</a:t>
            </a:r>
            <a:r>
              <a:rPr lang="nb-NO" sz="2800" dirty="0" smtClean="0"/>
              <a:t> </a:t>
            </a:r>
            <a:r>
              <a:rPr lang="nb-NO" sz="2800" dirty="0" err="1" smtClean="0"/>
              <a:t>cracks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7138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323528" y="143203"/>
            <a:ext cx="44556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Software – Node splitting</a:t>
            </a:r>
            <a:endParaRPr lang="en-US" sz="2800" dirty="0"/>
          </a:p>
        </p:txBody>
      </p:sp>
      <p:pic>
        <p:nvPicPr>
          <p:cNvPr id="2" name="nodesplit_encoded_video_20130820_020829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576" y="1052736"/>
            <a:ext cx="7692347" cy="461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5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323528" y="143203"/>
            <a:ext cx="644503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DIC Software – 3D-DIC - </a:t>
            </a:r>
            <a:r>
              <a:rPr lang="nb-NO" sz="2800" dirty="0" err="1" smtClean="0"/>
              <a:t>Camera</a:t>
            </a:r>
            <a:r>
              <a:rPr lang="nb-NO" sz="2800" dirty="0" smtClean="0"/>
              <a:t> </a:t>
            </a:r>
            <a:r>
              <a:rPr lang="nb-NO" sz="2800" dirty="0" err="1" smtClean="0"/>
              <a:t>calibration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3" y="916174"/>
            <a:ext cx="8748464" cy="52764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4" y="914614"/>
            <a:ext cx="8748000" cy="5276138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1179057" y="1738936"/>
            <a:ext cx="6823572" cy="1588634"/>
            <a:chOff x="1179523" y="832254"/>
            <a:chExt cx="6823572" cy="1588634"/>
          </a:xfrm>
        </p:grpSpPr>
        <p:grpSp>
          <p:nvGrpSpPr>
            <p:cNvPr id="8" name="Group 7"/>
            <p:cNvGrpSpPr/>
            <p:nvPr/>
          </p:nvGrpSpPr>
          <p:grpSpPr>
            <a:xfrm>
              <a:off x="3093445" y="1844824"/>
              <a:ext cx="2995728" cy="576064"/>
              <a:chOff x="3448480" y="1844824"/>
              <a:chExt cx="2995728" cy="57606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3448480" y="1844824"/>
                <a:ext cx="2995728" cy="57606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6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51352333"/>
                  </p:ext>
                </p:extLst>
              </p:nvPr>
            </p:nvGraphicFramePr>
            <p:xfrm>
              <a:off x="3570287" y="1957388"/>
              <a:ext cx="2758239" cy="3914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41" name="Equation" r:id="rId5" imgW="1968480" imgH="279360" progId="Equation.DSMT4">
                      <p:embed/>
                    </p:oleObj>
                  </mc:Choice>
                  <mc:Fallback>
                    <p:oleObj name="Equation" r:id="rId5" imgW="1968480" imgH="27936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3570287" y="1957388"/>
                            <a:ext cx="2758239" cy="39149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9" name="TextBox 8"/>
            <p:cNvSpPr txBox="1"/>
            <p:nvPr/>
          </p:nvSpPr>
          <p:spPr>
            <a:xfrm>
              <a:off x="1179523" y="859874"/>
              <a:ext cx="1913922" cy="9233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 err="1" smtClean="0"/>
                <a:t>Camera</a:t>
              </a:r>
              <a:r>
                <a:rPr lang="nb-NO" dirty="0" smtClean="0"/>
                <a:t> 1</a:t>
              </a:r>
            </a:p>
            <a:p>
              <a:r>
                <a:rPr lang="nb-NO" dirty="0" smtClean="0"/>
                <a:t>Image </a:t>
              </a:r>
              <a:r>
                <a:rPr lang="nb-NO" dirty="0" err="1" smtClean="0"/>
                <a:t>coordinates</a:t>
              </a:r>
              <a:endParaRPr lang="nb-NO" dirty="0" smtClean="0"/>
            </a:p>
            <a:p>
              <a:r>
                <a:rPr lang="nb-NO" dirty="0" smtClean="0"/>
                <a:t>[</a:t>
              </a:r>
              <a:r>
                <a:rPr lang="nb-NO" dirty="0" err="1" smtClean="0"/>
                <a:t>pixels</a:t>
              </a:r>
              <a:r>
                <a:rPr lang="nb-NO" dirty="0" smtClean="0"/>
                <a:t>]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89173" y="832254"/>
              <a:ext cx="1913922" cy="9233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 err="1" smtClean="0"/>
                <a:t>Camera</a:t>
              </a:r>
              <a:r>
                <a:rPr lang="nb-NO" dirty="0" smtClean="0"/>
                <a:t> 2</a:t>
              </a:r>
            </a:p>
            <a:p>
              <a:r>
                <a:rPr lang="nb-NO" dirty="0" smtClean="0"/>
                <a:t>Image </a:t>
              </a:r>
              <a:r>
                <a:rPr lang="nb-NO" dirty="0" err="1" smtClean="0"/>
                <a:t>coordinates</a:t>
              </a:r>
              <a:endParaRPr lang="nb-NO" dirty="0" smtClean="0"/>
            </a:p>
            <a:p>
              <a:r>
                <a:rPr lang="nb-NO" dirty="0" smtClean="0"/>
                <a:t>[</a:t>
              </a:r>
              <a:r>
                <a:rPr lang="nb-NO" dirty="0" err="1" smtClean="0"/>
                <a:t>pixels</a:t>
              </a:r>
              <a:r>
                <a:rPr lang="nb-NO" dirty="0" smtClean="0"/>
                <a:t>]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31680" y="847799"/>
              <a:ext cx="1918795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 smtClean="0"/>
                <a:t>Target </a:t>
              </a:r>
              <a:r>
                <a:rPr lang="nb-NO" dirty="0" err="1" smtClean="0"/>
                <a:t>coordinates</a:t>
              </a:r>
              <a:endParaRPr lang="nb-NO" dirty="0" smtClean="0"/>
            </a:p>
            <a:p>
              <a:r>
                <a:rPr lang="nb-NO" dirty="0" smtClean="0"/>
                <a:t>[mm]</a:t>
              </a:r>
            </a:p>
          </p:txBody>
        </p:sp>
        <p:cxnSp>
          <p:nvCxnSpPr>
            <p:cNvPr id="13" name="Straight Arrow Connector 12"/>
            <p:cNvCxnSpPr>
              <a:stCxn id="9" idx="2"/>
              <a:endCxn id="6" idx="1"/>
            </p:cNvCxnSpPr>
            <p:nvPr/>
          </p:nvCxnSpPr>
          <p:spPr>
            <a:xfrm>
              <a:off x="2136484" y="1783204"/>
              <a:ext cx="1078768" cy="36993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0" idx="2"/>
              <a:endCxn id="6" idx="3"/>
            </p:cNvCxnSpPr>
            <p:nvPr/>
          </p:nvCxnSpPr>
          <p:spPr>
            <a:xfrm flipH="1">
              <a:off x="5973491" y="1755584"/>
              <a:ext cx="1072643" cy="39755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endCxn id="6" idx="0"/>
            </p:cNvCxnSpPr>
            <p:nvPr/>
          </p:nvCxnSpPr>
          <p:spPr>
            <a:xfrm>
              <a:off x="4594370" y="1494130"/>
              <a:ext cx="1" cy="54000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1359170" y="3327570"/>
            <a:ext cx="6463345" cy="1582434"/>
            <a:chOff x="1359636" y="2420888"/>
            <a:chExt cx="6463345" cy="1582434"/>
          </a:xfrm>
        </p:grpSpPr>
        <p:sp>
          <p:nvSpPr>
            <p:cNvPr id="24" name="TextBox 23"/>
            <p:cNvSpPr txBox="1"/>
            <p:nvPr/>
          </p:nvSpPr>
          <p:spPr>
            <a:xfrm>
              <a:off x="1359636" y="3356991"/>
              <a:ext cx="1553695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 err="1" smtClean="0"/>
                <a:t>Camera</a:t>
              </a:r>
              <a:r>
                <a:rPr lang="nb-NO" dirty="0" smtClean="0"/>
                <a:t> </a:t>
              </a:r>
              <a:r>
                <a:rPr lang="nb-NO" dirty="0" err="1" smtClean="0"/>
                <a:t>model</a:t>
              </a:r>
              <a:endParaRPr lang="nb-NO" dirty="0" smtClean="0"/>
            </a:p>
            <a:p>
              <a:r>
                <a:rPr lang="nb-NO" dirty="0" err="1" smtClean="0"/>
                <a:t>Camera</a:t>
              </a:r>
              <a:r>
                <a:rPr lang="nb-NO" dirty="0" smtClean="0"/>
                <a:t> 1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69286" y="3356990"/>
              <a:ext cx="1553695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nb-NO" dirty="0" err="1" smtClean="0"/>
                <a:t>Camera</a:t>
              </a:r>
              <a:r>
                <a:rPr lang="nb-NO" dirty="0" smtClean="0"/>
                <a:t> </a:t>
              </a:r>
              <a:r>
                <a:rPr lang="nb-NO" dirty="0" err="1" smtClean="0"/>
                <a:t>model</a:t>
              </a:r>
              <a:endParaRPr lang="nb-NO" dirty="0" smtClean="0"/>
            </a:p>
            <a:p>
              <a:r>
                <a:rPr lang="nb-NO" dirty="0" err="1" smtClean="0"/>
                <a:t>Camera</a:t>
              </a:r>
              <a:r>
                <a:rPr lang="nb-NO" dirty="0" smtClean="0"/>
                <a:t> 2</a:t>
              </a:r>
              <a:endParaRPr lang="en-US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H="1">
              <a:off x="2913331" y="2420888"/>
              <a:ext cx="938589" cy="936103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5436096" y="2420888"/>
              <a:ext cx="833190" cy="936102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768282" y="5524686"/>
            <a:ext cx="764465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 smtClean="0"/>
              <a:t>Multiple </a:t>
            </a:r>
            <a:r>
              <a:rPr lang="nb-NO" dirty="0" err="1" smtClean="0"/>
              <a:t>calibration</a:t>
            </a:r>
            <a:r>
              <a:rPr lang="nb-NO" dirty="0" smtClean="0"/>
              <a:t> targets </a:t>
            </a:r>
            <a:r>
              <a:rPr lang="nb-NO" dirty="0" err="1" smtClean="0"/>
              <a:t>may</a:t>
            </a:r>
            <a:r>
              <a:rPr lang="nb-NO" dirty="0" smtClean="0"/>
              <a:t> be used to </a:t>
            </a:r>
            <a:r>
              <a:rPr lang="nb-NO" dirty="0" err="1" smtClean="0"/>
              <a:t>increase</a:t>
            </a:r>
            <a:r>
              <a:rPr lang="nb-NO" dirty="0" smtClean="0"/>
              <a:t> </a:t>
            </a:r>
            <a:r>
              <a:rPr lang="nb-NO" dirty="0" err="1" smtClean="0"/>
              <a:t>accuracy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camera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5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5"/>
          <p:cNvSpPr txBox="1">
            <a:spLocks noChangeArrowheads="1"/>
          </p:cNvSpPr>
          <p:nvPr/>
        </p:nvSpPr>
        <p:spPr bwMode="auto">
          <a:xfrm>
            <a:off x="322875" y="575003"/>
            <a:ext cx="3314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- </a:t>
            </a:r>
            <a:r>
              <a:rPr lang="nb-NO" dirty="0" err="1" smtClean="0"/>
              <a:t>Uniaxial</a:t>
            </a:r>
            <a:r>
              <a:rPr lang="nb-NO" dirty="0" smtClean="0"/>
              <a:t> </a:t>
            </a:r>
            <a:r>
              <a:rPr lang="nb-NO" dirty="0" err="1" smtClean="0"/>
              <a:t>circular</a:t>
            </a:r>
            <a:r>
              <a:rPr lang="nb-NO" dirty="0" smtClean="0"/>
              <a:t> </a:t>
            </a:r>
            <a:r>
              <a:rPr lang="nb-NO" dirty="0" err="1" smtClean="0"/>
              <a:t>specimen</a:t>
            </a:r>
            <a:r>
              <a:rPr lang="nb-NO" dirty="0" smtClean="0"/>
              <a:t> (PVC)</a:t>
            </a:r>
            <a:endParaRPr lang="en-US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251438" y="143203"/>
            <a:ext cx="12009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3D-DIC</a:t>
            </a:r>
            <a:endParaRPr lang="en-US" sz="2800" dirty="0"/>
          </a:p>
        </p:txBody>
      </p:sp>
      <p:pic>
        <p:nvPicPr>
          <p:cNvPr id="4" name="encoded_video_20131025_07025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1560" y="1124744"/>
            <a:ext cx="6984776" cy="477293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860032" y="395372"/>
            <a:ext cx="4114161" cy="3123497"/>
            <a:chOff x="4860032" y="395372"/>
            <a:chExt cx="4114161" cy="312349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0032" y="438749"/>
              <a:ext cx="4114161" cy="30801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Text Box 35"/>
            <p:cNvSpPr txBox="1">
              <a:spLocks noChangeArrowheads="1"/>
            </p:cNvSpPr>
            <p:nvPr/>
          </p:nvSpPr>
          <p:spPr bwMode="auto">
            <a:xfrm>
              <a:off x="5814575" y="395372"/>
              <a:ext cx="23578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 err="1" smtClean="0"/>
                <a:t>Specimen</a:t>
              </a:r>
              <a:r>
                <a:rPr lang="nb-NO" dirty="0" smtClean="0"/>
                <a:t> cross </a:t>
              </a:r>
              <a:r>
                <a:rPr lang="nb-NO" dirty="0" err="1" smtClean="0"/>
                <a:t>section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4484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5"/>
          <p:cNvSpPr txBox="1">
            <a:spLocks noChangeArrowheads="1"/>
          </p:cNvSpPr>
          <p:nvPr/>
        </p:nvSpPr>
        <p:spPr bwMode="auto">
          <a:xfrm>
            <a:off x="322875" y="575003"/>
            <a:ext cx="1237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- </a:t>
            </a:r>
            <a:r>
              <a:rPr lang="nb-NO" dirty="0" err="1" smtClean="0"/>
              <a:t>Bulge</a:t>
            </a:r>
            <a:r>
              <a:rPr lang="nb-NO" dirty="0" smtClean="0"/>
              <a:t> test</a:t>
            </a:r>
            <a:endParaRPr lang="en-US" dirty="0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51438" y="143203"/>
            <a:ext cx="12009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3D-DIC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251438" y="3305266"/>
            <a:ext cx="4896626" cy="2860038"/>
            <a:chOff x="251438" y="3305266"/>
            <a:chExt cx="4896626" cy="286003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678" y="3525007"/>
              <a:ext cx="3150096" cy="2640297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>
            <a:xfrm flipH="1">
              <a:off x="3555774" y="3356992"/>
              <a:ext cx="1592290" cy="6499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35"/>
            <p:cNvSpPr txBox="1">
              <a:spLocks noChangeArrowheads="1"/>
            </p:cNvSpPr>
            <p:nvPr/>
          </p:nvSpPr>
          <p:spPr bwMode="auto">
            <a:xfrm>
              <a:off x="251438" y="3305266"/>
              <a:ext cx="34585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 smtClean="0"/>
                <a:t>Out-</a:t>
              </a:r>
              <a:r>
                <a:rPr lang="nb-NO" dirty="0" err="1" smtClean="0"/>
                <a:t>of</a:t>
              </a:r>
              <a:r>
                <a:rPr lang="nb-NO" dirty="0" smtClean="0"/>
                <a:t>-plane </a:t>
              </a:r>
              <a:r>
                <a:rPr lang="nb-NO" dirty="0" err="1" smtClean="0"/>
                <a:t>displacement</a:t>
              </a:r>
              <a:r>
                <a:rPr lang="nb-NO" dirty="0" smtClean="0"/>
                <a:t> </a:t>
              </a:r>
              <a:r>
                <a:rPr lang="nb-NO" dirty="0" err="1" smtClean="0"/>
                <a:t>profiles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92080" y="3284984"/>
            <a:ext cx="3600400" cy="2880320"/>
            <a:chOff x="5292080" y="3284984"/>
            <a:chExt cx="3600400" cy="28803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2883" y="3573017"/>
              <a:ext cx="3086569" cy="2592287"/>
            </a:xfrm>
            <a:prstGeom prst="rect">
              <a:avLst/>
            </a:prstGeom>
          </p:spPr>
        </p:pic>
        <p:cxnSp>
          <p:nvCxnSpPr>
            <p:cNvPr id="13" name="Straight Arrow Connector 12"/>
            <p:cNvCxnSpPr/>
            <p:nvPr/>
          </p:nvCxnSpPr>
          <p:spPr>
            <a:xfrm>
              <a:off x="5292080" y="3356992"/>
              <a:ext cx="864096" cy="6499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 Box 35"/>
            <p:cNvSpPr txBox="1">
              <a:spLocks noChangeArrowheads="1"/>
            </p:cNvSpPr>
            <p:nvPr/>
          </p:nvSpPr>
          <p:spPr bwMode="auto">
            <a:xfrm>
              <a:off x="6284971" y="3284984"/>
              <a:ext cx="260750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 smtClean="0"/>
                <a:t>3D </a:t>
              </a:r>
              <a:r>
                <a:rPr lang="nb-NO" dirty="0" err="1" smtClean="0"/>
                <a:t>model</a:t>
              </a:r>
              <a:r>
                <a:rPr lang="nb-NO" dirty="0" smtClean="0"/>
                <a:t> </a:t>
              </a:r>
              <a:r>
                <a:rPr lang="nb-NO" dirty="0" err="1" smtClean="0"/>
                <a:t>with</a:t>
              </a:r>
              <a:r>
                <a:rPr lang="nb-NO" dirty="0" smtClean="0"/>
                <a:t> </a:t>
              </a:r>
              <a:r>
                <a:rPr lang="nb-NO" dirty="0" err="1" smtClean="0"/>
                <a:t>strain</a:t>
              </a:r>
              <a:r>
                <a:rPr lang="nb-NO" dirty="0" smtClean="0"/>
                <a:t> </a:t>
              </a:r>
              <a:r>
                <a:rPr lang="nb-NO" dirty="0" err="1" smtClean="0"/>
                <a:t>field</a:t>
              </a:r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925960" y="35481"/>
            <a:ext cx="6876256" cy="3245786"/>
            <a:chOff x="1925960" y="35481"/>
            <a:chExt cx="6876256" cy="32457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5960" y="404813"/>
              <a:ext cx="6876256" cy="2876454"/>
            </a:xfrm>
            <a:prstGeom prst="rect">
              <a:avLst/>
            </a:prstGeom>
          </p:spPr>
        </p:pic>
        <p:sp>
          <p:nvSpPr>
            <p:cNvPr id="16" name="Text Box 35"/>
            <p:cNvSpPr txBox="1">
              <a:spLocks noChangeArrowheads="1"/>
            </p:cNvSpPr>
            <p:nvPr/>
          </p:nvSpPr>
          <p:spPr bwMode="auto">
            <a:xfrm>
              <a:off x="3172815" y="35481"/>
              <a:ext cx="107439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 err="1" smtClean="0"/>
                <a:t>Camera</a:t>
              </a:r>
              <a:r>
                <a:rPr lang="nb-NO" dirty="0" smtClean="0"/>
                <a:t> 1</a:t>
              </a:r>
              <a:endParaRPr lang="en-US" dirty="0"/>
            </a:p>
          </p:txBody>
        </p:sp>
        <p:sp>
          <p:nvSpPr>
            <p:cNvPr id="18" name="Text Box 35"/>
            <p:cNvSpPr txBox="1">
              <a:spLocks noChangeArrowheads="1"/>
            </p:cNvSpPr>
            <p:nvPr/>
          </p:nvSpPr>
          <p:spPr bwMode="auto">
            <a:xfrm>
              <a:off x="6516216" y="35481"/>
              <a:ext cx="107439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dirty="0" err="1" smtClean="0"/>
                <a:t>Camera</a:t>
              </a:r>
              <a:r>
                <a:rPr lang="nb-NO" dirty="0" smtClean="0"/>
                <a:t> 2</a:t>
              </a:r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53300" y="1340768"/>
            <a:ext cx="8548915" cy="4470598"/>
            <a:chOff x="253300" y="1340768"/>
            <a:chExt cx="8548915" cy="4470598"/>
          </a:xfrm>
        </p:grpSpPr>
        <p:pic>
          <p:nvPicPr>
            <p:cNvPr id="10" name="encoded_video_20131027_024218.mp4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7"/>
            <a:stretch>
              <a:fillRect/>
            </a:stretch>
          </p:blipFill>
          <p:spPr>
            <a:xfrm>
              <a:off x="280062" y="1340768"/>
              <a:ext cx="8522153" cy="3728442"/>
            </a:xfrm>
            <a:prstGeom prst="rect">
              <a:avLst/>
            </a:prstGeom>
          </p:spPr>
        </p:pic>
        <p:pic>
          <p:nvPicPr>
            <p:cNvPr id="7170" name="Picture 2" descr="C:\Users\egilf\Documents\Presentations\October2013\cbar_0_0.bmp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300" y="5373216"/>
              <a:ext cx="4287838" cy="438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194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Work\2012\presentations\eCorr_im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99" y="1124744"/>
            <a:ext cx="5466333" cy="356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Work\2012\presentations\eCorr_3dVie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656" y="3235236"/>
            <a:ext cx="3633118" cy="291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35"/>
          <p:cNvSpPr txBox="1">
            <a:spLocks noChangeArrowheads="1"/>
          </p:cNvSpPr>
          <p:nvPr/>
        </p:nvSpPr>
        <p:spPr bwMode="auto">
          <a:xfrm>
            <a:off x="322875" y="575003"/>
            <a:ext cx="35843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- </a:t>
            </a:r>
            <a:r>
              <a:rPr lang="nb-NO" dirty="0" err="1" smtClean="0"/>
              <a:t>Compression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aluminium </a:t>
            </a:r>
            <a:r>
              <a:rPr lang="nb-NO" dirty="0" err="1" smtClean="0"/>
              <a:t>profiles</a:t>
            </a:r>
            <a:endParaRPr lang="en-US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51438" y="143203"/>
            <a:ext cx="12009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3D-DIC</a:t>
            </a:r>
            <a:endParaRPr lang="en-US" sz="2800" dirty="0"/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6884474" y="2867594"/>
            <a:ext cx="10935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 smtClean="0"/>
              <a:t>3D </a:t>
            </a:r>
            <a:r>
              <a:rPr lang="nb-NO" dirty="0" err="1" smtClean="0"/>
              <a:t>model</a:t>
            </a:r>
            <a:endParaRPr lang="nb-NO" dirty="0" smtClean="0"/>
          </a:p>
        </p:txBody>
      </p:sp>
      <p:pic>
        <p:nvPicPr>
          <p:cNvPr id="9" name="encoded_video_20131025_070305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9386" y="944335"/>
            <a:ext cx="77724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21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5"/>
          <p:cNvSpPr txBox="1">
            <a:spLocks noChangeArrowheads="1"/>
          </p:cNvSpPr>
          <p:nvPr/>
        </p:nvSpPr>
        <p:spPr bwMode="auto">
          <a:xfrm>
            <a:off x="322875" y="575003"/>
            <a:ext cx="54911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dirty="0"/>
              <a:t>- </a:t>
            </a:r>
            <a:r>
              <a:rPr lang="nb-NO" dirty="0" smtClean="0"/>
              <a:t>Blast </a:t>
            </a:r>
            <a:r>
              <a:rPr lang="nb-NO" dirty="0" err="1" smtClean="0"/>
              <a:t>loading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aluminium plates (</a:t>
            </a:r>
            <a:r>
              <a:rPr lang="nb-NO" dirty="0" err="1" smtClean="0"/>
              <a:t>high</a:t>
            </a:r>
            <a:r>
              <a:rPr lang="nb-NO" dirty="0" smtClean="0"/>
              <a:t>-speed </a:t>
            </a:r>
            <a:r>
              <a:rPr lang="nb-NO" dirty="0" err="1" smtClean="0"/>
              <a:t>cameras</a:t>
            </a:r>
            <a:r>
              <a:rPr lang="nb-NO" dirty="0" smtClean="0"/>
              <a:t>)</a:t>
            </a:r>
            <a:endParaRPr lang="en-US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51438" y="143203"/>
            <a:ext cx="12009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dirty="0" smtClean="0"/>
              <a:t>3D-DIC</a:t>
            </a:r>
            <a:endParaRPr lang="en-US" sz="2800" dirty="0"/>
          </a:p>
        </p:txBody>
      </p:sp>
      <p:pic>
        <p:nvPicPr>
          <p:cNvPr id="12290" name="Picture 2" descr="M:\temp\cbar_blast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501" y="5264605"/>
            <a:ext cx="5095875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7074" y="5651956"/>
            <a:ext cx="3266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Out-</a:t>
            </a:r>
            <a:r>
              <a:rPr lang="nb-NO" dirty="0" err="1" smtClean="0"/>
              <a:t>of</a:t>
            </a:r>
            <a:r>
              <a:rPr lang="nb-NO" dirty="0" smtClean="0"/>
              <a:t>-plane </a:t>
            </a:r>
            <a:r>
              <a:rPr lang="nb-NO" dirty="0" err="1" smtClean="0"/>
              <a:t>displacement</a:t>
            </a:r>
            <a:r>
              <a:rPr lang="nb-NO" dirty="0" smtClean="0"/>
              <a:t> [mm]</a:t>
            </a:r>
            <a:endParaRPr lang="nb-NO" dirty="0"/>
          </a:p>
        </p:txBody>
      </p:sp>
      <p:pic>
        <p:nvPicPr>
          <p:cNvPr id="6" name="encoded_video_20131027_032306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2875" y="1412776"/>
            <a:ext cx="8244408" cy="369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9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2600464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 smtClean="0"/>
              <a:t>Thank</a:t>
            </a:r>
            <a:r>
              <a:rPr lang="nb-NO" sz="3600" dirty="0" smtClean="0"/>
              <a:t> </a:t>
            </a:r>
            <a:r>
              <a:rPr lang="nb-NO" sz="3600" dirty="0" err="1" smtClean="0"/>
              <a:t>you</a:t>
            </a:r>
            <a:r>
              <a:rPr lang="nb-NO" sz="3600" dirty="0" smtClean="0"/>
              <a:t> for </a:t>
            </a:r>
            <a:r>
              <a:rPr lang="nb-NO" sz="3600" dirty="0" err="1" smtClean="0"/>
              <a:t>listening</a:t>
            </a:r>
            <a:r>
              <a:rPr lang="nb-NO" sz="3600" dirty="0" smtClean="0"/>
              <a:t>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9547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25288</TotalTime>
  <Words>736</Words>
  <Application>Microsoft Office PowerPoint</Application>
  <PresentationFormat>On-screen Show (4:3)</PresentationFormat>
  <Paragraphs>188</Paragraphs>
  <Slides>22</Slides>
  <Notes>1</Notes>
  <HiddenSlides>1</HiddenSlides>
  <MMClips>6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Digital Image Correlation (DIC)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NTNU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Morin</dc:creator>
  <cp:lastModifiedBy>Egil Fagerholt</cp:lastModifiedBy>
  <cp:revision>42</cp:revision>
  <dcterms:created xsi:type="dcterms:W3CDTF">2012-03-08T08:43:04Z</dcterms:created>
  <dcterms:modified xsi:type="dcterms:W3CDTF">2013-10-27T17:56:13Z</dcterms:modified>
</cp:coreProperties>
</file>