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0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A006-5854-4A2A-B830-CFA84516BB95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B8B9-387A-49DD-8564-2732911B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9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5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8D53-FB61-4D60-91F3-D17A9F14A0D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25F4-9F29-4D36-9ABB-969BD9CF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Digital Image </a:t>
            </a:r>
            <a:r>
              <a:rPr lang="nb-NO" dirty="0" err="1" smtClean="0"/>
              <a:t>Correlation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550912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75656" y="4653136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Egil Fagerholt</a:t>
            </a:r>
          </a:p>
          <a:p>
            <a:r>
              <a:rPr lang="nb-NO" dirty="0" smtClean="0"/>
              <a:t>25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3D-DIC</a:t>
            </a:r>
            <a:br>
              <a:rPr lang="nb-NO" dirty="0" smtClean="0"/>
            </a:b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SIMLab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Shocktube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1738650"/>
            <a:ext cx="8683849" cy="17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egilf\Documents\Presentations\2015\2015_08_25_Statoil_Rotvoll\SIMLab rigg-23 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1793180" cy="26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gilf\Documents\Presentations\2015\2015_08_25_Statoil_Rotvoll\SIMLab rigg-65 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121025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gilf\Documents\Presentations\2015\2015_08_25_Statoil_Rotvoll\DSC_04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64" y="4009827"/>
            <a:ext cx="3121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1928"/>
            <a:ext cx="3960441" cy="478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22092"/>
            <a:ext cx="3960440" cy="47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3D-DIC</a:t>
            </a:r>
            <a:br>
              <a:rPr lang="nb-NO" dirty="0" smtClean="0"/>
            </a:b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Camera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Calibration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3D-DIC</a:t>
            </a:r>
            <a:br>
              <a:rPr lang="nb-NO" dirty="0" smtClean="0"/>
            </a:b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Initial </a:t>
            </a: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1358767"/>
            <a:ext cx="8683849" cy="17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gilf\Documents\Presentations\2015\2015_08_25_Statoil_Rotvoll\valdic_1_centerdi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" y="3356992"/>
            <a:ext cx="4302221" cy="32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3789040"/>
            <a:ext cx="121058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Aluminium</a:t>
            </a:r>
          </a:p>
          <a:p>
            <a:pPr algn="ctr"/>
            <a:r>
              <a:rPr lang="nb-NO" dirty="0" smtClean="0"/>
              <a:t>0.8 mm</a:t>
            </a:r>
          </a:p>
          <a:p>
            <a:pPr algn="ctr"/>
            <a:r>
              <a:rPr lang="nb-NO" dirty="0" smtClean="0"/>
              <a:t>2.5 bar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81323" y="3923333"/>
            <a:ext cx="2563260" cy="2088232"/>
            <a:chOff x="1281323" y="3923333"/>
            <a:chExt cx="2563260" cy="2088232"/>
          </a:xfrm>
        </p:grpSpPr>
        <p:sp>
          <p:nvSpPr>
            <p:cNvPr id="10" name="TextBox 9"/>
            <p:cNvSpPr txBox="1"/>
            <p:nvPr/>
          </p:nvSpPr>
          <p:spPr>
            <a:xfrm>
              <a:off x="1963682" y="4869160"/>
              <a:ext cx="188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 smtClean="0"/>
                <a:t>Avvik ~ 1/100 mm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281323" y="3923333"/>
              <a:ext cx="432048" cy="2088232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9632" y="3355906"/>
            <a:ext cx="4303673" cy="3222000"/>
            <a:chOff x="4609632" y="3355906"/>
            <a:chExt cx="4303673" cy="3222000"/>
          </a:xfrm>
        </p:grpSpPr>
        <p:pic>
          <p:nvPicPr>
            <p:cNvPr id="3075" name="Picture 3" descr="C:\Users\egilf\Documents\Presentations\2015\2015_08_25_Statoil_Rotvoll\valdic_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32" y="3355906"/>
              <a:ext cx="4303673" cy="32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629775" y="3797672"/>
              <a:ext cx="845104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 smtClean="0"/>
                <a:t>Steel</a:t>
              </a:r>
            </a:p>
            <a:p>
              <a:pPr algn="ctr"/>
              <a:r>
                <a:rPr lang="nb-NO" dirty="0" smtClean="0"/>
                <a:t>0.8mm</a:t>
              </a:r>
            </a:p>
            <a:p>
              <a:pPr algn="ctr"/>
              <a:r>
                <a:rPr lang="nb-NO" dirty="0" smtClean="0"/>
                <a:t>75 bar</a:t>
              </a:r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6876256" y="177281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4968552" cy="51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3D-DIC</a:t>
            </a:r>
            <a:br>
              <a:rPr lang="nb-NO" dirty="0" smtClean="0"/>
            </a:b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Frame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tracking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51920" y="2140148"/>
            <a:ext cx="5174353" cy="3873847"/>
            <a:chOff x="3851920" y="2140148"/>
            <a:chExt cx="5174353" cy="3873847"/>
          </a:xfrm>
        </p:grpSpPr>
        <p:pic>
          <p:nvPicPr>
            <p:cNvPr id="4099" name="Picture 3" descr="C:\Users\egilf\Documents\Presentations\2015\2015_08_25_Statoil_Rotvoll\valdic_3_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140148"/>
              <a:ext cx="5174353" cy="38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236296" y="3068960"/>
              <a:ext cx="845104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 smtClean="0"/>
                <a:t>Steel</a:t>
              </a:r>
            </a:p>
            <a:p>
              <a:pPr algn="ctr"/>
              <a:r>
                <a:rPr lang="nb-NO" dirty="0" smtClean="0"/>
                <a:t>0.8mm</a:t>
              </a:r>
            </a:p>
            <a:p>
              <a:pPr algn="ctr"/>
              <a:r>
                <a:rPr lang="nb-NO" dirty="0" smtClean="0"/>
                <a:t>40 bar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5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gilf\Documents\Presentations\2015\2015_08_25_Statoil_Rotvoll\valdic_3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0" y="3122695"/>
            <a:ext cx="4968552" cy="37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83849" cy="17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egilf\Documents\Presentations\2015\2015_08_25_Statoil_Rotvoll\DSC_04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52" y="3707274"/>
            <a:ext cx="3833717" cy="25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3D-DIC</a:t>
            </a:r>
            <a:br>
              <a:rPr lang="nb-NO" dirty="0" smtClean="0"/>
            </a:b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48264" y="166784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gilf\Documents\Presentations\2015\2015_08_25_Statoil_Rotvoll\valdic_3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752528" cy="35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Validation of 3D-DIC</a:t>
            </a:r>
            <a:br>
              <a:rPr lang="nb-NO" smtClean="0"/>
            </a:b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83849" cy="17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1520" y="167047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5856" y="1520707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067175" y="3933825"/>
            <a:ext cx="1008063" cy="142875"/>
          </a:xfrm>
          <a:prstGeom prst="rightArrow">
            <a:avLst>
              <a:gd name="adj1" fmla="val 50000"/>
              <a:gd name="adj2" fmla="val 17638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42379" name="Group 43"/>
          <p:cNvGrpSpPr>
            <a:grpSpLocks/>
          </p:cNvGrpSpPr>
          <p:nvPr/>
        </p:nvGrpSpPr>
        <p:grpSpPr bwMode="auto">
          <a:xfrm>
            <a:off x="5508625" y="261938"/>
            <a:ext cx="1619250" cy="5570537"/>
            <a:chOff x="3470" y="165"/>
            <a:chExt cx="1020" cy="3509"/>
          </a:xfrm>
        </p:grpSpPr>
        <p:sp>
          <p:nvSpPr>
            <p:cNvPr id="30759" name="Text Box 19"/>
            <p:cNvSpPr txBox="1">
              <a:spLocks noChangeArrowheads="1"/>
            </p:cNvSpPr>
            <p:nvPr/>
          </p:nvSpPr>
          <p:spPr bwMode="auto">
            <a:xfrm>
              <a:off x="3560" y="3386"/>
              <a:ext cx="765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>
                  <a:latin typeface="Times" pitchFamily="18" charset="0"/>
                </a:rPr>
                <a:t>Reference image</a:t>
              </a:r>
            </a:p>
            <a:p>
              <a:pPr algn="ctr" eaLnBrk="0" hangingPunct="0"/>
              <a:r>
                <a:rPr lang="nb-NO" sz="1200">
                  <a:latin typeface="Times" pitchFamily="18" charset="0"/>
                </a:rPr>
                <a:t>No deformation</a:t>
              </a:r>
              <a:endParaRPr lang="en-US" sz="1200">
                <a:latin typeface="Times" pitchFamily="18" charset="0"/>
              </a:endParaRPr>
            </a:p>
          </p:txBody>
        </p:sp>
        <p:pic>
          <p:nvPicPr>
            <p:cNvPr id="30760" name="Picture 22" descr="ut_re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0" y="165"/>
              <a:ext cx="1020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2381" name="Group 45"/>
          <p:cNvGrpSpPr>
            <a:grpSpLocks/>
          </p:cNvGrpSpPr>
          <p:nvPr/>
        </p:nvGrpSpPr>
        <p:grpSpPr bwMode="auto">
          <a:xfrm>
            <a:off x="7273925" y="261938"/>
            <a:ext cx="1619250" cy="5568950"/>
            <a:chOff x="4582" y="165"/>
            <a:chExt cx="1020" cy="3508"/>
          </a:xfrm>
        </p:grpSpPr>
        <p:pic>
          <p:nvPicPr>
            <p:cNvPr id="30757" name="Picture 23" descr="ut_de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2" y="165"/>
              <a:ext cx="1020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8" name="Text Box 20"/>
            <p:cNvSpPr txBox="1">
              <a:spLocks noChangeArrowheads="1"/>
            </p:cNvSpPr>
            <p:nvPr/>
          </p:nvSpPr>
          <p:spPr bwMode="auto">
            <a:xfrm>
              <a:off x="4649" y="3385"/>
              <a:ext cx="825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>
                  <a:latin typeface="Times" pitchFamily="18" charset="0"/>
                </a:rPr>
                <a:t>Current image</a:t>
              </a:r>
            </a:p>
            <a:p>
              <a:pPr algn="ctr" eaLnBrk="0" hangingPunct="0"/>
              <a:r>
                <a:rPr lang="nb-NO" sz="1200">
                  <a:latin typeface="Times" pitchFamily="18" charset="0"/>
                </a:rPr>
                <a:t>At deformed stage</a:t>
              </a:r>
              <a:endParaRPr lang="en-US" sz="1200">
                <a:latin typeface="Times" pitchFamily="18" charset="0"/>
              </a:endParaRPr>
            </a:p>
          </p:txBody>
        </p:sp>
      </p:grpSp>
      <p:pic>
        <p:nvPicPr>
          <p:cNvPr id="142360" name="Picture 24" descr="ut_ref_m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60350"/>
            <a:ext cx="16192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1" name="Picture 25" descr="ut_def_me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3925" y="260350"/>
            <a:ext cx="16192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2362" name="Group 26"/>
          <p:cNvGrpSpPr>
            <a:grpSpLocks/>
          </p:cNvGrpSpPr>
          <p:nvPr/>
        </p:nvGrpSpPr>
        <p:grpSpPr bwMode="auto">
          <a:xfrm>
            <a:off x="7273925" y="260350"/>
            <a:ext cx="1619250" cy="5113338"/>
            <a:chOff x="4604" y="300"/>
            <a:chExt cx="1020" cy="3221"/>
          </a:xfrm>
        </p:grpSpPr>
        <p:pic>
          <p:nvPicPr>
            <p:cNvPr id="30755" name="Picture 27" descr="ut_def_d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4" y="300"/>
              <a:ext cx="1020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6" name="Text Box 28"/>
            <p:cNvSpPr txBox="1">
              <a:spLocks noChangeArrowheads="1"/>
            </p:cNvSpPr>
            <p:nvPr/>
          </p:nvSpPr>
          <p:spPr bwMode="auto">
            <a:xfrm>
              <a:off x="4889" y="3192"/>
              <a:ext cx="422" cy="18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>
                  <a:latin typeface="Times" pitchFamily="18" charset="0"/>
                </a:rPr>
                <a:t>Disp. Y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142365" name="Group 29"/>
          <p:cNvGrpSpPr>
            <a:grpSpLocks/>
          </p:cNvGrpSpPr>
          <p:nvPr/>
        </p:nvGrpSpPr>
        <p:grpSpPr bwMode="auto">
          <a:xfrm>
            <a:off x="7272338" y="260350"/>
            <a:ext cx="1619250" cy="5113338"/>
            <a:chOff x="3334" y="300"/>
            <a:chExt cx="1020" cy="3221"/>
          </a:xfrm>
        </p:grpSpPr>
        <p:pic>
          <p:nvPicPr>
            <p:cNvPr id="30753" name="Picture 30" descr="ut_def_dX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34" y="300"/>
              <a:ext cx="1020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4" name="Text Box 31"/>
            <p:cNvSpPr txBox="1">
              <a:spLocks noChangeArrowheads="1"/>
            </p:cNvSpPr>
            <p:nvPr/>
          </p:nvSpPr>
          <p:spPr bwMode="auto">
            <a:xfrm>
              <a:off x="3635" y="3203"/>
              <a:ext cx="422" cy="18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>
                  <a:latin typeface="Times" pitchFamily="18" charset="0"/>
                </a:rPr>
                <a:t>Disp. X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142368" name="Group 32"/>
          <p:cNvGrpSpPr>
            <a:grpSpLocks/>
          </p:cNvGrpSpPr>
          <p:nvPr/>
        </p:nvGrpSpPr>
        <p:grpSpPr bwMode="auto">
          <a:xfrm>
            <a:off x="7272338" y="260350"/>
            <a:ext cx="1619250" cy="5113338"/>
            <a:chOff x="1973" y="378"/>
            <a:chExt cx="1020" cy="3221"/>
          </a:xfrm>
        </p:grpSpPr>
        <p:pic>
          <p:nvPicPr>
            <p:cNvPr id="30751" name="Picture 33" descr="ut_def_strai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73" y="378"/>
              <a:ext cx="1020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2" name="Text Box 34"/>
            <p:cNvSpPr txBox="1">
              <a:spLocks noChangeArrowheads="1"/>
            </p:cNvSpPr>
            <p:nvPr/>
          </p:nvSpPr>
          <p:spPr bwMode="auto">
            <a:xfrm>
              <a:off x="2302" y="3282"/>
              <a:ext cx="354" cy="18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200">
                  <a:latin typeface="Times" pitchFamily="18" charset="0"/>
                </a:rPr>
                <a:t>Strain</a:t>
              </a:r>
              <a:endParaRPr lang="en-US" sz="1200">
                <a:latin typeface="Times" pitchFamily="18" charset="0"/>
              </a:endParaRPr>
            </a:p>
          </p:txBody>
        </p:sp>
      </p:grpSp>
      <p:pic>
        <p:nvPicPr>
          <p:cNvPr id="30729" name="Picture 4" descr="UT_sketc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989138"/>
            <a:ext cx="15414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6"/>
          <p:cNvSpPr txBox="1">
            <a:spLocks noChangeArrowheads="1"/>
          </p:cNvSpPr>
          <p:nvPr/>
        </p:nvSpPr>
        <p:spPr bwMode="auto">
          <a:xfrm>
            <a:off x="1692275" y="1976438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900">
                <a:latin typeface="Times" pitchFamily="18" charset="0"/>
              </a:rPr>
              <a:t>Load cell</a:t>
            </a:r>
            <a:endParaRPr lang="en-US" sz="900">
              <a:latin typeface="Times" pitchFamily="18" charset="0"/>
            </a:endParaRPr>
          </a:p>
        </p:txBody>
      </p:sp>
      <p:sp>
        <p:nvSpPr>
          <p:cNvPr id="30731" name="Text Box 7"/>
          <p:cNvSpPr txBox="1">
            <a:spLocks noChangeArrowheads="1"/>
          </p:cNvSpPr>
          <p:nvPr/>
        </p:nvSpPr>
        <p:spPr bwMode="auto">
          <a:xfrm>
            <a:off x="1500188" y="2781300"/>
            <a:ext cx="9842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900">
                <a:latin typeface="Times" pitchFamily="18" charset="0"/>
              </a:rPr>
              <a:t>Linear transducer</a:t>
            </a:r>
            <a:endParaRPr lang="en-US" sz="900">
              <a:latin typeface="Times" pitchFamily="18" charset="0"/>
            </a:endParaRPr>
          </a:p>
        </p:txBody>
      </p:sp>
      <p:sp>
        <p:nvSpPr>
          <p:cNvPr id="30732" name="AutoShape 36"/>
          <p:cNvSpPr>
            <a:spLocks noChangeArrowheads="1"/>
          </p:cNvSpPr>
          <p:nvPr/>
        </p:nvSpPr>
        <p:spPr bwMode="auto">
          <a:xfrm>
            <a:off x="817563" y="2438400"/>
            <a:ext cx="227012" cy="280988"/>
          </a:xfrm>
          <a:prstGeom prst="upArrow">
            <a:avLst>
              <a:gd name="adj1" fmla="val 50000"/>
              <a:gd name="adj2" fmla="val 30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30733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3118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dirty="0" smtClean="0"/>
              <a:t>DIC – Basic </a:t>
            </a:r>
            <a:r>
              <a:rPr lang="nb-NO" sz="2800" dirty="0" err="1" smtClean="0"/>
              <a:t>Principle</a:t>
            </a:r>
            <a:endParaRPr lang="en-US" sz="2800" dirty="0"/>
          </a:p>
        </p:txBody>
      </p:sp>
      <p:sp>
        <p:nvSpPr>
          <p:cNvPr id="30735" name="Text Box 42"/>
          <p:cNvSpPr txBox="1">
            <a:spLocks noChangeArrowheads="1"/>
          </p:cNvSpPr>
          <p:nvPr/>
        </p:nvSpPr>
        <p:spPr bwMode="auto">
          <a:xfrm>
            <a:off x="107950" y="1773238"/>
            <a:ext cx="2219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/>
              <a:t>Example: Uniaxial tension test</a:t>
            </a:r>
            <a:endParaRPr lang="en-US" sz="1200"/>
          </a:p>
        </p:txBody>
      </p:sp>
      <p:grpSp>
        <p:nvGrpSpPr>
          <p:cNvPr id="142384" name="Group 48"/>
          <p:cNvGrpSpPr>
            <a:grpSpLocks/>
          </p:cNvGrpSpPr>
          <p:nvPr/>
        </p:nvGrpSpPr>
        <p:grpSpPr bwMode="auto">
          <a:xfrm>
            <a:off x="6804025" y="2924175"/>
            <a:ext cx="720725" cy="433388"/>
            <a:chOff x="4286" y="1842"/>
            <a:chExt cx="454" cy="273"/>
          </a:xfrm>
        </p:grpSpPr>
        <p:sp>
          <p:nvSpPr>
            <p:cNvPr id="30749" name="AutoShape 46"/>
            <p:cNvSpPr>
              <a:spLocks noChangeArrowheads="1"/>
            </p:cNvSpPr>
            <p:nvPr/>
          </p:nvSpPr>
          <p:spPr bwMode="auto">
            <a:xfrm>
              <a:off x="4286" y="2024"/>
              <a:ext cx="454" cy="91"/>
            </a:xfrm>
            <a:prstGeom prst="rightArrow">
              <a:avLst>
                <a:gd name="adj1" fmla="val 50000"/>
                <a:gd name="adj2" fmla="val 124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50" name="Text Box 47"/>
            <p:cNvSpPr txBox="1">
              <a:spLocks noChangeArrowheads="1"/>
            </p:cNvSpPr>
            <p:nvPr/>
          </p:nvSpPr>
          <p:spPr bwMode="auto">
            <a:xfrm>
              <a:off x="4332" y="1842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/>
                <a:t>DIC</a:t>
              </a:r>
              <a:endParaRPr lang="en-US"/>
            </a:p>
          </p:txBody>
        </p:sp>
      </p:grpSp>
      <p:grpSp>
        <p:nvGrpSpPr>
          <p:cNvPr id="137262" name="Group 46"/>
          <p:cNvGrpSpPr>
            <a:grpSpLocks/>
          </p:cNvGrpSpPr>
          <p:nvPr/>
        </p:nvGrpSpPr>
        <p:grpSpPr bwMode="auto">
          <a:xfrm>
            <a:off x="3543300" y="2205038"/>
            <a:ext cx="2684463" cy="863600"/>
            <a:chOff x="2232" y="1389"/>
            <a:chExt cx="1691" cy="544"/>
          </a:xfrm>
        </p:grpSpPr>
        <p:sp>
          <p:nvSpPr>
            <p:cNvPr id="30747" name="Text Box 49"/>
            <p:cNvSpPr txBox="1">
              <a:spLocks noChangeArrowheads="1"/>
            </p:cNvSpPr>
            <p:nvPr/>
          </p:nvSpPr>
          <p:spPr bwMode="auto">
            <a:xfrm>
              <a:off x="2232" y="1389"/>
              <a:ext cx="11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/>
                <a:t>Random speckle pattern</a:t>
              </a:r>
              <a:endParaRPr lang="en-US" sz="1200"/>
            </a:p>
          </p:txBody>
        </p:sp>
        <p:sp>
          <p:nvSpPr>
            <p:cNvPr id="30748" name="Line 50"/>
            <p:cNvSpPr>
              <a:spLocks noChangeShapeType="1"/>
            </p:cNvSpPr>
            <p:nvPr/>
          </p:nvSpPr>
          <p:spPr bwMode="auto">
            <a:xfrm>
              <a:off x="2880" y="1525"/>
              <a:ext cx="104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2394" name="Group 58"/>
          <p:cNvGrpSpPr>
            <a:grpSpLocks/>
          </p:cNvGrpSpPr>
          <p:nvPr/>
        </p:nvGrpSpPr>
        <p:grpSpPr bwMode="auto">
          <a:xfrm>
            <a:off x="684213" y="3390900"/>
            <a:ext cx="2798762" cy="1346200"/>
            <a:chOff x="431" y="2136"/>
            <a:chExt cx="1763" cy="848"/>
          </a:xfrm>
        </p:grpSpPr>
        <p:sp>
          <p:nvSpPr>
            <p:cNvPr id="30742" name="Text Box 8"/>
            <p:cNvSpPr txBox="1">
              <a:spLocks noChangeArrowheads="1"/>
            </p:cNvSpPr>
            <p:nvPr/>
          </p:nvSpPr>
          <p:spPr bwMode="auto">
            <a:xfrm>
              <a:off x="1837" y="2282"/>
              <a:ext cx="338" cy="14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nb-NO" sz="900">
                  <a:latin typeface="Times" pitchFamily="18" charset="0"/>
                </a:rPr>
                <a:t>Camera</a:t>
              </a:r>
              <a:endParaRPr lang="en-US" sz="900">
                <a:latin typeface="Times" pitchFamily="18" charset="0"/>
              </a:endParaRPr>
            </a:p>
          </p:txBody>
        </p:sp>
        <p:sp>
          <p:nvSpPr>
            <p:cNvPr id="30743" name="AutoShape 9"/>
            <p:cNvSpPr>
              <a:spLocks noChangeArrowheads="1"/>
            </p:cNvSpPr>
            <p:nvPr/>
          </p:nvSpPr>
          <p:spPr bwMode="auto">
            <a:xfrm rot="5400000">
              <a:off x="842" y="1845"/>
              <a:ext cx="848" cy="1429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10196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44" name="Rectangle 11"/>
            <p:cNvSpPr>
              <a:spLocks noChangeArrowheads="1"/>
            </p:cNvSpPr>
            <p:nvPr/>
          </p:nvSpPr>
          <p:spPr bwMode="auto">
            <a:xfrm>
              <a:off x="1908" y="2419"/>
              <a:ext cx="286" cy="2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745" name="Line 56"/>
            <p:cNvSpPr>
              <a:spLocks noChangeShapeType="1"/>
            </p:cNvSpPr>
            <p:nvPr/>
          </p:nvSpPr>
          <p:spPr bwMode="auto">
            <a:xfrm flipH="1">
              <a:off x="431" y="2568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0746" name="AutoShape 10"/>
            <p:cNvSpPr>
              <a:spLocks noChangeArrowheads="1"/>
            </p:cNvSpPr>
            <p:nvPr/>
          </p:nvSpPr>
          <p:spPr bwMode="auto">
            <a:xfrm rot="-5400000">
              <a:off x="1730" y="2453"/>
              <a:ext cx="212" cy="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542 h 21600"/>
                <a:gd name="T14" fmla="*/ 17117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6565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37261" name="Group 45"/>
          <p:cNvGrpSpPr>
            <a:grpSpLocks/>
          </p:cNvGrpSpPr>
          <p:nvPr/>
        </p:nvGrpSpPr>
        <p:grpSpPr bwMode="auto">
          <a:xfrm>
            <a:off x="1763713" y="4076700"/>
            <a:ext cx="3530600" cy="850900"/>
            <a:chOff x="1111" y="2568"/>
            <a:chExt cx="2224" cy="536"/>
          </a:xfrm>
        </p:grpSpPr>
        <p:sp>
          <p:nvSpPr>
            <p:cNvPr id="30740" name="Text Box 59"/>
            <p:cNvSpPr txBox="1">
              <a:spLocks noChangeArrowheads="1"/>
            </p:cNvSpPr>
            <p:nvPr/>
          </p:nvSpPr>
          <p:spPr bwMode="auto">
            <a:xfrm>
              <a:off x="1111" y="2931"/>
              <a:ext cx="2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/>
                <a:t>Optical axis normal to specimen surface (2D-DIC)</a:t>
              </a:r>
              <a:endParaRPr lang="en-US" sz="1200"/>
            </a:p>
          </p:txBody>
        </p:sp>
        <p:sp>
          <p:nvSpPr>
            <p:cNvPr id="30741" name="Line 60"/>
            <p:cNvSpPr>
              <a:spLocks noChangeShapeType="1"/>
            </p:cNvSpPr>
            <p:nvPr/>
          </p:nvSpPr>
          <p:spPr bwMode="auto">
            <a:xfrm flipH="1" flipV="1">
              <a:off x="1156" y="2568"/>
              <a:ext cx="49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364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0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3290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dirty="0" smtClean="0"/>
              <a:t>DIC – 2D vs. 3D </a:t>
            </a:r>
            <a:r>
              <a:rPr lang="nb-NO" sz="2800" dirty="0" err="1" smtClean="0"/>
              <a:t>setup</a:t>
            </a:r>
            <a:endParaRPr lang="en-US" sz="2800" dirty="0"/>
          </a:p>
        </p:txBody>
      </p:sp>
      <p:grpSp>
        <p:nvGrpSpPr>
          <p:cNvPr id="143451" name="Group 125"/>
          <p:cNvGrpSpPr>
            <a:grpSpLocks/>
          </p:cNvGrpSpPr>
          <p:nvPr/>
        </p:nvGrpSpPr>
        <p:grpSpPr bwMode="auto">
          <a:xfrm>
            <a:off x="4787900" y="1484313"/>
            <a:ext cx="1581150" cy="3902075"/>
            <a:chOff x="3016" y="935"/>
            <a:chExt cx="996" cy="2458"/>
          </a:xfrm>
        </p:grpSpPr>
        <p:grpSp>
          <p:nvGrpSpPr>
            <p:cNvPr id="143478" name="Group 58"/>
            <p:cNvGrpSpPr>
              <a:grpSpLocks/>
            </p:cNvGrpSpPr>
            <p:nvPr/>
          </p:nvGrpSpPr>
          <p:grpSpPr bwMode="auto">
            <a:xfrm>
              <a:off x="3016" y="1646"/>
              <a:ext cx="725" cy="1330"/>
              <a:chOff x="3153" y="1616"/>
              <a:chExt cx="1088" cy="1906"/>
            </a:xfrm>
          </p:grpSpPr>
          <p:sp>
            <p:nvSpPr>
              <p:cNvPr id="143488" name="AutoShape 59"/>
              <p:cNvSpPr>
                <a:spLocks noChangeArrowheads="1"/>
              </p:cNvSpPr>
              <p:nvPr/>
            </p:nvSpPr>
            <p:spPr bwMode="auto">
              <a:xfrm rot="-10200000">
                <a:off x="3153" y="1616"/>
                <a:ext cx="1088" cy="1815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10196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89" name="AutoShape 60"/>
              <p:cNvSpPr>
                <a:spLocks noChangeArrowheads="1"/>
              </p:cNvSpPr>
              <p:nvPr/>
            </p:nvSpPr>
            <p:spPr bwMode="auto">
              <a:xfrm rot="600000">
                <a:off x="3424" y="3022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6 w 21600"/>
                  <a:gd name="T13" fmla="*/ 4526 h 21600"/>
                  <a:gd name="T14" fmla="*/ 17074 w 21600"/>
                  <a:gd name="T15" fmla="*/ 1707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6565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90" name="Rectangle 61"/>
              <p:cNvSpPr>
                <a:spLocks noChangeArrowheads="1"/>
              </p:cNvSpPr>
              <p:nvPr/>
            </p:nvSpPr>
            <p:spPr bwMode="auto">
              <a:xfrm rot="600000">
                <a:off x="3333" y="3205"/>
                <a:ext cx="363" cy="317"/>
              </a:xfrm>
              <a:prstGeom prst="rect">
                <a:avLst/>
              </a:prstGeom>
              <a:solidFill>
                <a:srgbClr val="CCCC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43479" name="Group 62"/>
            <p:cNvGrpSpPr>
              <a:grpSpLocks/>
            </p:cNvGrpSpPr>
            <p:nvPr/>
          </p:nvGrpSpPr>
          <p:grpSpPr bwMode="auto">
            <a:xfrm>
              <a:off x="3287" y="1601"/>
              <a:ext cx="725" cy="1361"/>
              <a:chOff x="3787" y="1616"/>
              <a:chExt cx="1088" cy="1951"/>
            </a:xfrm>
          </p:grpSpPr>
          <p:sp>
            <p:nvSpPr>
              <p:cNvPr id="143485" name="AutoShape 63"/>
              <p:cNvSpPr>
                <a:spLocks noChangeArrowheads="1"/>
              </p:cNvSpPr>
              <p:nvPr/>
            </p:nvSpPr>
            <p:spPr bwMode="auto">
              <a:xfrm rot="10200000">
                <a:off x="3787" y="1616"/>
                <a:ext cx="1088" cy="1815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10196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86" name="AutoShape 64"/>
              <p:cNvSpPr>
                <a:spLocks noChangeArrowheads="1"/>
              </p:cNvSpPr>
              <p:nvPr/>
            </p:nvSpPr>
            <p:spPr bwMode="auto">
              <a:xfrm rot="-600000">
                <a:off x="4332" y="3067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6 w 21600"/>
                  <a:gd name="T13" fmla="*/ 4526 h 21600"/>
                  <a:gd name="T14" fmla="*/ 17074 w 21600"/>
                  <a:gd name="T15" fmla="*/ 1707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6565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87" name="Rectangle 65"/>
              <p:cNvSpPr>
                <a:spLocks noChangeArrowheads="1"/>
              </p:cNvSpPr>
              <p:nvPr/>
            </p:nvSpPr>
            <p:spPr bwMode="auto">
              <a:xfrm rot="-600000">
                <a:off x="4331" y="3250"/>
                <a:ext cx="363" cy="317"/>
              </a:xfrm>
              <a:prstGeom prst="rect">
                <a:avLst/>
              </a:prstGeom>
              <a:solidFill>
                <a:srgbClr val="CCCC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43480" name="Line 67"/>
            <p:cNvSpPr>
              <a:spLocks noChangeShapeType="1"/>
            </p:cNvSpPr>
            <p:nvPr/>
          </p:nvSpPr>
          <p:spPr bwMode="auto">
            <a:xfrm rot="600000" flipH="1" flipV="1">
              <a:off x="3314" y="1329"/>
              <a:ext cx="109" cy="1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481" name="Line 68"/>
            <p:cNvSpPr>
              <a:spLocks noChangeShapeType="1"/>
            </p:cNvSpPr>
            <p:nvPr/>
          </p:nvSpPr>
          <p:spPr bwMode="auto">
            <a:xfrm rot="21000000" flipV="1">
              <a:off x="3604" y="1329"/>
              <a:ext cx="110" cy="1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482" name="Freeform 69"/>
            <p:cNvSpPr>
              <a:spLocks/>
            </p:cNvSpPr>
            <p:nvPr/>
          </p:nvSpPr>
          <p:spPr bwMode="auto">
            <a:xfrm>
              <a:off x="3105" y="1502"/>
              <a:ext cx="876" cy="164"/>
            </a:xfrm>
            <a:custGeom>
              <a:avLst/>
              <a:gdLst>
                <a:gd name="T0" fmla="*/ 0 w 1315"/>
                <a:gd name="T1" fmla="*/ 1 h 235"/>
                <a:gd name="T2" fmla="*/ 7 w 1315"/>
                <a:gd name="T3" fmla="*/ 4 h 235"/>
                <a:gd name="T4" fmla="*/ 15 w 1315"/>
                <a:gd name="T5" fmla="*/ 0 h 235"/>
                <a:gd name="T6" fmla="*/ 0 60000 65536"/>
                <a:gd name="T7" fmla="*/ 0 60000 65536"/>
                <a:gd name="T8" fmla="*/ 0 60000 65536"/>
                <a:gd name="T9" fmla="*/ 0 w 1315"/>
                <a:gd name="T10" fmla="*/ 0 h 235"/>
                <a:gd name="T11" fmla="*/ 1315 w 1315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235">
                  <a:moveTo>
                    <a:pt x="0" y="45"/>
                  </a:moveTo>
                  <a:cubicBezTo>
                    <a:pt x="208" y="140"/>
                    <a:pt x="416" y="235"/>
                    <a:pt x="635" y="227"/>
                  </a:cubicBezTo>
                  <a:cubicBezTo>
                    <a:pt x="854" y="219"/>
                    <a:pt x="1084" y="109"/>
                    <a:pt x="1315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3483" name="Text Box 76"/>
            <p:cNvSpPr txBox="1">
              <a:spLocks noChangeArrowheads="1"/>
            </p:cNvSpPr>
            <p:nvPr/>
          </p:nvSpPr>
          <p:spPr bwMode="auto">
            <a:xfrm>
              <a:off x="3334" y="935"/>
              <a:ext cx="390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2800">
                  <a:latin typeface="Times" pitchFamily="18" charset="0"/>
                </a:rPr>
                <a:t>3D</a:t>
              </a:r>
              <a:endParaRPr lang="en-US" sz="2800">
                <a:latin typeface="Times" pitchFamily="18" charset="0"/>
              </a:endParaRPr>
            </a:p>
          </p:txBody>
        </p:sp>
        <p:sp>
          <p:nvSpPr>
            <p:cNvPr id="143484" name="Text Box 78"/>
            <p:cNvSpPr txBox="1">
              <a:spLocks noChangeArrowheads="1"/>
            </p:cNvSpPr>
            <p:nvPr/>
          </p:nvSpPr>
          <p:spPr bwMode="auto">
            <a:xfrm>
              <a:off x="3153" y="3067"/>
              <a:ext cx="717" cy="32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400">
                  <a:latin typeface="Times" pitchFamily="18" charset="0"/>
                </a:rPr>
                <a:t>Two cameras</a:t>
              </a:r>
            </a:p>
            <a:p>
              <a:pPr algn="ctr" eaLnBrk="0" hangingPunct="0"/>
              <a:r>
                <a:rPr lang="nb-NO" sz="1400">
                  <a:latin typeface="Times" pitchFamily="18" charset="0"/>
                </a:rPr>
                <a:t>Stereovision</a:t>
              </a:r>
              <a:endParaRPr lang="en-US" sz="1400">
                <a:latin typeface="Times" pitchFamily="18" charset="0"/>
              </a:endParaRPr>
            </a:p>
          </p:txBody>
        </p:sp>
      </p:grpSp>
      <p:grpSp>
        <p:nvGrpSpPr>
          <p:cNvPr id="143452" name="Group 124"/>
          <p:cNvGrpSpPr>
            <a:grpSpLocks/>
          </p:cNvGrpSpPr>
          <p:nvPr/>
        </p:nvGrpSpPr>
        <p:grpSpPr bwMode="auto">
          <a:xfrm>
            <a:off x="2555875" y="1557338"/>
            <a:ext cx="2420938" cy="3616325"/>
            <a:chOff x="1610" y="981"/>
            <a:chExt cx="1525" cy="2278"/>
          </a:xfrm>
        </p:grpSpPr>
        <p:sp>
          <p:nvSpPr>
            <p:cNvPr id="143461" name="Text Box 75"/>
            <p:cNvSpPr txBox="1">
              <a:spLocks noChangeArrowheads="1"/>
            </p:cNvSpPr>
            <p:nvPr/>
          </p:nvSpPr>
          <p:spPr bwMode="auto">
            <a:xfrm>
              <a:off x="1927" y="981"/>
              <a:ext cx="390" cy="3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2800">
                  <a:latin typeface="Times" pitchFamily="18" charset="0"/>
                </a:rPr>
                <a:t>2D</a:t>
              </a:r>
              <a:endParaRPr lang="en-US" sz="2800">
                <a:latin typeface="Times" pitchFamily="18" charset="0"/>
              </a:endParaRPr>
            </a:p>
          </p:txBody>
        </p:sp>
        <p:sp>
          <p:nvSpPr>
            <p:cNvPr id="143462" name="Text Box 77"/>
            <p:cNvSpPr txBox="1">
              <a:spLocks noChangeArrowheads="1"/>
            </p:cNvSpPr>
            <p:nvPr/>
          </p:nvSpPr>
          <p:spPr bwMode="auto">
            <a:xfrm>
              <a:off x="1700" y="3067"/>
              <a:ext cx="754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b-NO" sz="1400">
                  <a:latin typeface="Times" pitchFamily="18" charset="0"/>
                </a:rPr>
                <a:t>Single camera</a:t>
              </a:r>
              <a:endParaRPr lang="en-US" sz="1400">
                <a:latin typeface="Times" pitchFamily="18" charset="0"/>
              </a:endParaRPr>
            </a:p>
          </p:txBody>
        </p:sp>
        <p:grpSp>
          <p:nvGrpSpPr>
            <p:cNvPr id="143463" name="Group 92"/>
            <p:cNvGrpSpPr>
              <a:grpSpLocks/>
            </p:cNvGrpSpPr>
            <p:nvPr/>
          </p:nvGrpSpPr>
          <p:grpSpPr bwMode="auto">
            <a:xfrm>
              <a:off x="1610" y="1389"/>
              <a:ext cx="1043" cy="1497"/>
              <a:chOff x="1610" y="1389"/>
              <a:chExt cx="1043" cy="1497"/>
            </a:xfrm>
          </p:grpSpPr>
          <p:grpSp>
            <p:nvGrpSpPr>
              <p:cNvPr id="143470" name="Group 54"/>
              <p:cNvGrpSpPr>
                <a:grpSpLocks/>
              </p:cNvGrpSpPr>
              <p:nvPr/>
            </p:nvGrpSpPr>
            <p:grpSpPr bwMode="auto">
              <a:xfrm>
                <a:off x="1746" y="1577"/>
                <a:ext cx="726" cy="1309"/>
                <a:chOff x="840" y="1660"/>
                <a:chExt cx="1088" cy="1906"/>
              </a:xfrm>
            </p:grpSpPr>
            <p:sp>
              <p:nvSpPr>
                <p:cNvPr id="143475" name="AutoShape 55"/>
                <p:cNvSpPr>
                  <a:spLocks noChangeArrowheads="1"/>
                </p:cNvSpPr>
                <p:nvPr/>
              </p:nvSpPr>
              <p:spPr bwMode="auto">
                <a:xfrm rot="10800000">
                  <a:off x="840" y="1660"/>
                  <a:ext cx="1088" cy="181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>
                    <a:alpha val="10196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3476" name="AutoShape 56"/>
                <p:cNvSpPr>
                  <a:spLocks noChangeArrowheads="1"/>
                </p:cNvSpPr>
                <p:nvPr/>
              </p:nvSpPr>
              <p:spPr bwMode="auto">
                <a:xfrm>
                  <a:off x="1247" y="3067"/>
                  <a:ext cx="272" cy="2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26 w 21600"/>
                    <a:gd name="T13" fmla="*/ 4526 h 21600"/>
                    <a:gd name="T14" fmla="*/ 17074 w 21600"/>
                    <a:gd name="T15" fmla="*/ 1707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656565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3477" name="Rectangle 57"/>
                <p:cNvSpPr>
                  <a:spLocks noChangeArrowheads="1"/>
                </p:cNvSpPr>
                <p:nvPr/>
              </p:nvSpPr>
              <p:spPr bwMode="auto">
                <a:xfrm>
                  <a:off x="1202" y="3249"/>
                  <a:ext cx="363" cy="317"/>
                </a:xfrm>
                <a:prstGeom prst="rect">
                  <a:avLst/>
                </a:prstGeom>
                <a:solidFill>
                  <a:srgbClr val="CCCCCC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143471" name="Line 66"/>
              <p:cNvSpPr>
                <a:spLocks noChangeShapeType="1"/>
              </p:cNvSpPr>
              <p:nvPr/>
            </p:nvSpPr>
            <p:spPr bwMode="auto">
              <a:xfrm flipV="1">
                <a:off x="2109" y="1389"/>
                <a:ext cx="0" cy="13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72" name="Line 70"/>
              <p:cNvSpPr>
                <a:spLocks noChangeShapeType="1"/>
              </p:cNvSpPr>
              <p:nvPr/>
            </p:nvSpPr>
            <p:spPr bwMode="auto">
              <a:xfrm>
                <a:off x="2109" y="1661"/>
                <a:ext cx="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73" name="Line 71"/>
              <p:cNvSpPr>
                <a:spLocks noChangeShapeType="1"/>
              </p:cNvSpPr>
              <p:nvPr/>
            </p:nvSpPr>
            <p:spPr bwMode="auto">
              <a:xfrm flipV="1">
                <a:off x="2200" y="1570"/>
                <a:ext cx="0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3474" name="Line 80"/>
              <p:cNvSpPr>
                <a:spLocks noChangeShapeType="1"/>
              </p:cNvSpPr>
              <p:nvPr/>
            </p:nvSpPr>
            <p:spPr bwMode="auto">
              <a:xfrm>
                <a:off x="1610" y="1571"/>
                <a:ext cx="10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43464" name="Group 123"/>
            <p:cNvGrpSpPr>
              <a:grpSpLocks/>
            </p:cNvGrpSpPr>
            <p:nvPr/>
          </p:nvGrpSpPr>
          <p:grpSpPr bwMode="auto">
            <a:xfrm>
              <a:off x="2608" y="1207"/>
              <a:ext cx="527" cy="603"/>
              <a:chOff x="2608" y="1207"/>
              <a:chExt cx="527" cy="603"/>
            </a:xfrm>
          </p:grpSpPr>
          <p:grpSp>
            <p:nvGrpSpPr>
              <p:cNvPr id="143465" name="Group 84"/>
              <p:cNvGrpSpPr>
                <a:grpSpLocks/>
              </p:cNvGrpSpPr>
              <p:nvPr/>
            </p:nvGrpSpPr>
            <p:grpSpPr bwMode="auto">
              <a:xfrm>
                <a:off x="2699" y="1548"/>
                <a:ext cx="292" cy="249"/>
                <a:chOff x="2906" y="1321"/>
                <a:chExt cx="292" cy="249"/>
              </a:xfrm>
            </p:grpSpPr>
            <p:sp>
              <p:nvSpPr>
                <p:cNvPr id="143467" name="Line 81"/>
                <p:cNvSpPr>
                  <a:spLocks noChangeShapeType="1"/>
                </p:cNvSpPr>
                <p:nvPr/>
              </p:nvSpPr>
              <p:spPr bwMode="auto">
                <a:xfrm>
                  <a:off x="2925" y="1344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3468" name="Line 82"/>
                <p:cNvSpPr>
                  <a:spLocks noChangeShapeType="1"/>
                </p:cNvSpPr>
                <p:nvPr/>
              </p:nvSpPr>
              <p:spPr bwMode="auto">
                <a:xfrm>
                  <a:off x="2925" y="1344"/>
                  <a:ext cx="0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3469" name="Oval 83"/>
                <p:cNvSpPr>
                  <a:spLocks noChangeArrowheads="1"/>
                </p:cNvSpPr>
                <p:nvPr/>
              </p:nvSpPr>
              <p:spPr bwMode="auto">
                <a:xfrm>
                  <a:off x="2906" y="1321"/>
                  <a:ext cx="46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graphicFrame>
            <p:nvGraphicFramePr>
              <p:cNvPr id="143445" name="Object 85"/>
              <p:cNvGraphicFramePr>
                <a:graphicFrameLocks noChangeAspect="1"/>
              </p:cNvGraphicFramePr>
              <p:nvPr/>
            </p:nvGraphicFramePr>
            <p:xfrm>
              <a:off x="2744" y="1706"/>
              <a:ext cx="96" cy="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3" name="Equation" r:id="rId3" imgW="152280" imgH="164880" progId="Equation.DSMT4">
                      <p:embed/>
                    </p:oleObj>
                  </mc:Choice>
                  <mc:Fallback>
                    <p:oleObj name="Equation" r:id="rId3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4" y="1706"/>
                            <a:ext cx="96" cy="1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46" name="Object 86"/>
              <p:cNvGraphicFramePr>
                <a:graphicFrameLocks noChangeAspect="1"/>
              </p:cNvGraphicFramePr>
              <p:nvPr/>
            </p:nvGraphicFramePr>
            <p:xfrm>
              <a:off x="2904" y="1434"/>
              <a:ext cx="112" cy="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4" name="Equation" r:id="rId5" imgW="177480" imgH="164880" progId="Equation.DSMT4">
                      <p:embed/>
                    </p:oleObj>
                  </mc:Choice>
                  <mc:Fallback>
                    <p:oleObj name="Equation" r:id="rId5" imgW="1774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4" y="1434"/>
                            <a:ext cx="112" cy="1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48" name="Object 88"/>
              <p:cNvGraphicFramePr>
                <a:graphicFrameLocks noChangeAspect="1"/>
              </p:cNvGraphicFramePr>
              <p:nvPr/>
            </p:nvGraphicFramePr>
            <p:xfrm>
              <a:off x="2656" y="1434"/>
              <a:ext cx="88" cy="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" name="Equation" r:id="rId7" imgW="139680" imgH="164880" progId="Equation.DSMT4">
                      <p:embed/>
                    </p:oleObj>
                  </mc:Choice>
                  <mc:Fallback>
                    <p:oleObj name="Equation" r:id="rId7" imgW="1396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6" y="1434"/>
                            <a:ext cx="88" cy="1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66" name="Text Box 91"/>
              <p:cNvSpPr txBox="1">
                <a:spLocks noChangeArrowheads="1"/>
              </p:cNvSpPr>
              <p:nvPr/>
            </p:nvSpPr>
            <p:spPr bwMode="auto">
              <a:xfrm>
                <a:off x="2608" y="1207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000"/>
                  <a:t>Target</a:t>
                </a:r>
              </a:p>
              <a:p>
                <a:r>
                  <a:rPr lang="nb-NO" sz="1000"/>
                  <a:t>coordinates</a:t>
                </a:r>
                <a:endParaRPr lang="en-US" sz="1000"/>
              </a:p>
            </p:txBody>
          </p:sp>
        </p:grpSp>
      </p:grpSp>
      <p:grpSp>
        <p:nvGrpSpPr>
          <p:cNvPr id="143492" name="Group 132"/>
          <p:cNvGrpSpPr>
            <a:grpSpLocks/>
          </p:cNvGrpSpPr>
          <p:nvPr/>
        </p:nvGrpSpPr>
        <p:grpSpPr bwMode="auto">
          <a:xfrm>
            <a:off x="323850" y="1557338"/>
            <a:ext cx="2273300" cy="3597275"/>
            <a:chOff x="204" y="981"/>
            <a:chExt cx="1432" cy="2266"/>
          </a:xfrm>
        </p:grpSpPr>
        <p:sp>
          <p:nvSpPr>
            <p:cNvPr id="143458" name="Text Box 126"/>
            <p:cNvSpPr txBox="1">
              <a:spLocks noChangeArrowheads="1"/>
            </p:cNvSpPr>
            <p:nvPr/>
          </p:nvSpPr>
          <p:spPr bwMode="auto">
            <a:xfrm>
              <a:off x="204" y="981"/>
              <a:ext cx="1353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b="1"/>
                <a:t>Requirements:</a:t>
              </a:r>
            </a:p>
            <a:p>
              <a:endParaRPr lang="nb-NO" sz="1200" b="1"/>
            </a:p>
            <a:p>
              <a:pPr>
                <a:buFontTx/>
                <a:buChar char="•"/>
              </a:pPr>
              <a:r>
                <a:rPr lang="nb-NO" sz="1200"/>
                <a:t>   Optical axis normal to </a:t>
              </a:r>
            </a:p>
            <a:p>
              <a:r>
                <a:rPr lang="nb-NO" sz="1200"/>
                <a:t>    specimen surface</a:t>
              </a:r>
            </a:p>
            <a:p>
              <a:endParaRPr lang="nb-NO" sz="1200"/>
            </a:p>
            <a:p>
              <a:pPr>
                <a:buFontTx/>
                <a:buChar char="•"/>
              </a:pPr>
              <a:r>
                <a:rPr lang="nb-NO" sz="1200"/>
                <a:t>   Specimen surface is plane</a:t>
              </a:r>
            </a:p>
            <a:p>
              <a:r>
                <a:rPr lang="nb-NO" sz="1200"/>
                <a:t>    during experiment</a:t>
              </a:r>
              <a:endParaRPr lang="en-US" sz="1200"/>
            </a:p>
          </p:txBody>
        </p:sp>
        <p:sp>
          <p:nvSpPr>
            <p:cNvPr id="143459" name="Text Box 127"/>
            <p:cNvSpPr txBox="1">
              <a:spLocks noChangeArrowheads="1"/>
            </p:cNvSpPr>
            <p:nvPr/>
          </p:nvSpPr>
          <p:spPr bwMode="auto">
            <a:xfrm>
              <a:off x="204" y="1979"/>
              <a:ext cx="14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b="1"/>
                <a:t>Limitations:</a:t>
              </a:r>
            </a:p>
            <a:p>
              <a:endParaRPr lang="nb-NO" sz="1200" b="1"/>
            </a:p>
            <a:p>
              <a:pPr>
                <a:buFontTx/>
                <a:buChar char="•"/>
              </a:pPr>
              <a:r>
                <a:rPr lang="nb-NO" sz="1200"/>
                <a:t>   Only in-plane displacements</a:t>
              </a:r>
            </a:p>
            <a:p>
              <a:r>
                <a:rPr lang="nb-NO" sz="1200"/>
                <a:t>    are measured</a:t>
              </a:r>
              <a:endParaRPr lang="en-US" sz="1200"/>
            </a:p>
          </p:txBody>
        </p:sp>
        <p:sp>
          <p:nvSpPr>
            <p:cNvPr id="143460" name="Text Box 128"/>
            <p:cNvSpPr txBox="1">
              <a:spLocks noChangeArrowheads="1"/>
            </p:cNvSpPr>
            <p:nvPr/>
          </p:nvSpPr>
          <p:spPr bwMode="auto">
            <a:xfrm>
              <a:off x="204" y="2614"/>
              <a:ext cx="134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b="1"/>
                <a:t>Benefits:</a:t>
              </a:r>
            </a:p>
            <a:p>
              <a:endParaRPr lang="nb-NO" sz="1200" b="1"/>
            </a:p>
            <a:p>
              <a:pPr>
                <a:buFontTx/>
                <a:buChar char="•"/>
              </a:pPr>
              <a:r>
                <a:rPr lang="nb-NO" sz="1200"/>
                <a:t>   Simple setup</a:t>
              </a:r>
            </a:p>
            <a:p>
              <a:pPr>
                <a:buFontTx/>
                <a:buChar char="•"/>
              </a:pPr>
              <a:endParaRPr lang="nb-NO" sz="1200"/>
            </a:p>
            <a:p>
              <a:pPr>
                <a:buFontTx/>
                <a:buChar char="•"/>
              </a:pPr>
              <a:r>
                <a:rPr lang="nb-NO" sz="1200"/>
                <a:t>   Limited camera calibration</a:t>
              </a:r>
              <a:endParaRPr lang="en-US" sz="1200"/>
            </a:p>
          </p:txBody>
        </p:sp>
      </p:grpSp>
      <p:grpSp>
        <p:nvGrpSpPr>
          <p:cNvPr id="143493" name="Group 133"/>
          <p:cNvGrpSpPr>
            <a:grpSpLocks/>
          </p:cNvGrpSpPr>
          <p:nvPr/>
        </p:nvGrpSpPr>
        <p:grpSpPr bwMode="auto">
          <a:xfrm>
            <a:off x="6659563" y="1557338"/>
            <a:ext cx="2408237" cy="2305050"/>
            <a:chOff x="4195" y="981"/>
            <a:chExt cx="1517" cy="1452"/>
          </a:xfrm>
        </p:grpSpPr>
        <p:sp>
          <p:nvSpPr>
            <p:cNvPr id="143456" name="Text Box 129"/>
            <p:cNvSpPr txBox="1">
              <a:spLocks noChangeArrowheads="1"/>
            </p:cNvSpPr>
            <p:nvPr/>
          </p:nvSpPr>
          <p:spPr bwMode="auto">
            <a:xfrm>
              <a:off x="4195" y="981"/>
              <a:ext cx="119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b="1"/>
                <a:t>Requirements:</a:t>
              </a:r>
            </a:p>
            <a:p>
              <a:endParaRPr lang="nb-NO" sz="1200" b="1"/>
            </a:p>
            <a:p>
              <a:pPr>
                <a:buFontTx/>
                <a:buChar char="•"/>
              </a:pPr>
              <a:r>
                <a:rPr lang="nb-NO" sz="1200"/>
                <a:t>   Full camera calibration</a:t>
              </a:r>
            </a:p>
          </p:txBody>
        </p:sp>
        <p:sp>
          <p:nvSpPr>
            <p:cNvPr id="143457" name="Text Box 130"/>
            <p:cNvSpPr txBox="1">
              <a:spLocks noChangeArrowheads="1"/>
            </p:cNvSpPr>
            <p:nvPr/>
          </p:nvSpPr>
          <p:spPr bwMode="auto">
            <a:xfrm>
              <a:off x="4195" y="1570"/>
              <a:ext cx="1517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b="1"/>
                <a:t>Benefits:</a:t>
              </a:r>
            </a:p>
            <a:p>
              <a:endParaRPr lang="nb-NO" sz="1200" b="1"/>
            </a:p>
            <a:p>
              <a:pPr>
                <a:buFontTx/>
                <a:buChar char="•"/>
              </a:pPr>
              <a:r>
                <a:rPr lang="nb-NO" sz="1200"/>
                <a:t>   Specimen may have an</a:t>
              </a:r>
            </a:p>
            <a:p>
              <a:r>
                <a:rPr lang="nb-NO" sz="1200"/>
                <a:t>    arbitrary shape</a:t>
              </a:r>
            </a:p>
            <a:p>
              <a:pPr>
                <a:buFontTx/>
                <a:buChar char="•"/>
              </a:pPr>
              <a:endParaRPr lang="nb-NO" sz="1200"/>
            </a:p>
            <a:p>
              <a:pPr>
                <a:buFontTx/>
                <a:buChar char="•"/>
              </a:pPr>
              <a:r>
                <a:rPr lang="nb-NO" sz="1200"/>
                <a:t>   Both in-plane and out-of-plane</a:t>
              </a:r>
            </a:p>
            <a:p>
              <a:r>
                <a:rPr lang="nb-NO" sz="1200"/>
                <a:t>    displacements are measured</a:t>
              </a:r>
              <a:endParaRPr lang="en-US" sz="1200"/>
            </a:p>
          </p:txBody>
        </p:sp>
      </p:grpSp>
      <p:sp>
        <p:nvSpPr>
          <p:cNvPr id="143491" name="Text Box 131"/>
          <p:cNvSpPr txBox="1">
            <a:spLocks noChangeArrowheads="1"/>
          </p:cNvSpPr>
          <p:nvPr/>
        </p:nvSpPr>
        <p:spPr bwMode="auto">
          <a:xfrm>
            <a:off x="1835150" y="5516563"/>
            <a:ext cx="612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b="1"/>
              <a:t>General limitations (both 2D and 3D):</a:t>
            </a:r>
            <a:r>
              <a:rPr lang="nb-NO" sz="1200"/>
              <a:t> No through-thickness deformation is measured</a:t>
            </a:r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15616" y="404813"/>
            <a:ext cx="7093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dirty="0" smtClean="0"/>
              <a:t>DIC versus </a:t>
            </a:r>
            <a:r>
              <a:rPr lang="nb-NO" sz="2800" dirty="0" err="1" smtClean="0"/>
              <a:t>traditional</a:t>
            </a:r>
            <a:r>
              <a:rPr lang="nb-NO" sz="2800" dirty="0" smtClean="0"/>
              <a:t> </a:t>
            </a:r>
            <a:r>
              <a:rPr lang="nb-NO" sz="2800" dirty="0" err="1" smtClean="0"/>
              <a:t>measurement</a:t>
            </a:r>
            <a:r>
              <a:rPr lang="nb-NO" sz="2800" dirty="0" smtClean="0"/>
              <a:t> </a:t>
            </a:r>
            <a:r>
              <a:rPr lang="nb-NO" sz="2800" dirty="0" err="1" smtClean="0"/>
              <a:t>techniques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8076" y="1240272"/>
            <a:ext cx="14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Extensometer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7160" y="1240272"/>
            <a:ext cx="14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Strain</a:t>
            </a:r>
            <a:r>
              <a:rPr lang="nb-NO" dirty="0" smtClean="0"/>
              <a:t> gauges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5" y="1715656"/>
            <a:ext cx="1596581" cy="1651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88" y="1715656"/>
            <a:ext cx="2286000" cy="1651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798" y="3508814"/>
            <a:ext cx="1494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Elongation</a:t>
            </a:r>
            <a:r>
              <a:rPr lang="nb-NO" sz="1400" dirty="0" smtClean="0"/>
              <a:t> over a </a:t>
            </a:r>
          </a:p>
          <a:p>
            <a:r>
              <a:rPr lang="nb-NO" sz="1400" dirty="0" err="1" smtClean="0"/>
              <a:t>fixed</a:t>
            </a:r>
            <a:r>
              <a:rPr lang="nb-NO" sz="1400" dirty="0" smtClean="0"/>
              <a:t> </a:t>
            </a:r>
            <a:r>
              <a:rPr lang="nb-NO" sz="1400" dirty="0" err="1" smtClean="0"/>
              <a:t>distance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63245" y="3505535"/>
            <a:ext cx="169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Strain</a:t>
            </a:r>
            <a:r>
              <a:rPr lang="nb-NO" sz="1400" dirty="0" smtClean="0"/>
              <a:t> in a </a:t>
            </a:r>
            <a:r>
              <a:rPr lang="nb-NO" sz="1400" dirty="0" err="1" smtClean="0"/>
              <a:t>small</a:t>
            </a:r>
            <a:r>
              <a:rPr lang="nb-NO" sz="1400" dirty="0" smtClean="0"/>
              <a:t> area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61677" y="1199494"/>
            <a:ext cx="3528392" cy="2934859"/>
            <a:chOff x="5148065" y="1430244"/>
            <a:chExt cx="3049570" cy="2934859"/>
          </a:xfrm>
        </p:grpSpPr>
        <p:sp>
          <p:nvSpPr>
            <p:cNvPr id="7" name="TextBox 6"/>
            <p:cNvSpPr txBox="1"/>
            <p:nvPr/>
          </p:nvSpPr>
          <p:spPr>
            <a:xfrm>
              <a:off x="5260772" y="14302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2D-DIC</a:t>
              </a:r>
              <a:endParaRPr lang="en-US" dirty="0"/>
            </a:p>
          </p:txBody>
        </p:sp>
        <p:pic>
          <p:nvPicPr>
            <p:cNvPr id="13" name="Picture 33" descr="ut_def_stra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8065" y="1888160"/>
              <a:ext cx="871306" cy="247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143843" y="2060848"/>
              <a:ext cx="20537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nb-NO" sz="1200" dirty="0" smtClean="0"/>
                <a:t>Full-</a:t>
              </a:r>
              <a:r>
                <a:rPr lang="nb-NO" sz="1200" dirty="0" err="1" smtClean="0"/>
                <a:t>field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displacement</a:t>
              </a:r>
              <a:r>
                <a:rPr lang="nb-NO" sz="1200" dirty="0" smtClean="0"/>
                <a:t>/</a:t>
              </a:r>
              <a:r>
                <a:rPr lang="nb-NO" sz="1200" dirty="0" err="1" smtClean="0"/>
                <a:t>strain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measurements</a:t>
              </a:r>
              <a:endParaRPr lang="nb-NO" sz="1200" dirty="0" smtClean="0"/>
            </a:p>
            <a:p>
              <a:pPr marL="285750" indent="-285750">
                <a:buFont typeface="Arial" pitchFamily="34" charset="0"/>
                <a:buChar char="•"/>
              </a:pPr>
              <a:endParaRPr lang="nb-NO" sz="12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nb-NO" sz="1200" dirty="0" err="1" smtClean="0"/>
                <a:t>Elongations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extracted</a:t>
              </a:r>
              <a:r>
                <a:rPr lang="nb-NO" sz="1200" dirty="0" smtClean="0"/>
                <a:t> during </a:t>
              </a:r>
            </a:p>
            <a:p>
              <a:r>
                <a:rPr lang="nb-NO" sz="1200" dirty="0"/>
                <a:t> </a:t>
              </a:r>
              <a:r>
                <a:rPr lang="nb-NO" sz="1200" dirty="0" smtClean="0"/>
                <a:t>      post-</a:t>
              </a:r>
              <a:r>
                <a:rPr lang="nb-NO" sz="1200" dirty="0" err="1" smtClean="0"/>
                <a:t>processing</a:t>
              </a:r>
              <a:endParaRPr lang="nb-NO" sz="1200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61677" y="4293096"/>
            <a:ext cx="2898096" cy="2132537"/>
            <a:chOff x="5161677" y="4293096"/>
            <a:chExt cx="2898096" cy="21325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677" y="4662428"/>
              <a:ext cx="2898096" cy="176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46387" y="429309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3D-DIC</a:t>
              </a:r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674131" y="4846598"/>
            <a:ext cx="0" cy="14401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74131" y="4816569"/>
            <a:ext cx="323401" cy="1492751"/>
          </a:xfrm>
          <a:custGeom>
            <a:avLst/>
            <a:gdLst>
              <a:gd name="connsiteX0" fmla="*/ 28672 w 323401"/>
              <a:gd name="connsiteY0" fmla="*/ 0 h 1492751"/>
              <a:gd name="connsiteX1" fmla="*/ 323396 w 323401"/>
              <a:gd name="connsiteY1" fmla="*/ 725474 h 1492751"/>
              <a:gd name="connsiteX2" fmla="*/ 36229 w 323401"/>
              <a:gd name="connsiteY2" fmla="*/ 1420721 h 1492751"/>
              <a:gd name="connsiteX3" fmla="*/ 13558 w 323401"/>
              <a:gd name="connsiteY3" fmla="*/ 1435835 h 14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01" h="1492751">
                <a:moveTo>
                  <a:pt x="28672" y="0"/>
                </a:moveTo>
                <a:cubicBezTo>
                  <a:pt x="175404" y="244343"/>
                  <a:pt x="322137" y="488687"/>
                  <a:pt x="323396" y="725474"/>
                </a:cubicBezTo>
                <a:cubicBezTo>
                  <a:pt x="324655" y="962261"/>
                  <a:pt x="87869" y="1302328"/>
                  <a:pt x="36229" y="1420721"/>
                </a:cubicBezTo>
                <a:cubicBezTo>
                  <a:pt x="-15411" y="1539115"/>
                  <a:pt x="-927" y="1487475"/>
                  <a:pt x="13558" y="143583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47864" y="5445224"/>
            <a:ext cx="57606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7" idx="1"/>
            <a:endCxn id="18" idx="1"/>
          </p:cNvCxnSpPr>
          <p:nvPr/>
        </p:nvCxnSpPr>
        <p:spPr>
          <a:xfrm>
            <a:off x="997527" y="5542043"/>
            <a:ext cx="2350337" cy="111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4936" y="47163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Laser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755576" y="5445224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29363" y="5877272"/>
            <a:ext cx="1535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Deflection</a:t>
            </a:r>
            <a:r>
              <a:rPr lang="nb-NO" sz="1400" dirty="0" smtClean="0"/>
              <a:t> </a:t>
            </a:r>
            <a:r>
              <a:rPr lang="nb-NO" sz="1400" dirty="0" err="1" smtClean="0"/>
              <a:t>of</a:t>
            </a:r>
            <a:r>
              <a:rPr lang="nb-NO" sz="1400" dirty="0" smtClean="0"/>
              <a:t> plate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68313" y="4581128"/>
            <a:ext cx="3671639" cy="187220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4838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dirty="0" smtClean="0"/>
              <a:t>DIC – </a:t>
            </a:r>
            <a:r>
              <a:rPr lang="nb-NO" sz="2800" dirty="0" err="1" smtClean="0"/>
              <a:t>Measurement</a:t>
            </a:r>
            <a:r>
              <a:rPr lang="nb-NO" sz="2800" dirty="0" smtClean="0"/>
              <a:t> </a:t>
            </a:r>
            <a:r>
              <a:rPr lang="nb-NO" sz="2800" dirty="0" err="1" smtClean="0"/>
              <a:t>uncertainty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8505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err="1" smtClean="0"/>
              <a:t>uncertainties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mainly</a:t>
            </a:r>
            <a:r>
              <a:rPr lang="nb-NO" dirty="0" smtClean="0"/>
              <a:t> due to </a:t>
            </a:r>
            <a:r>
              <a:rPr lang="nb-NO" dirty="0" err="1" smtClean="0"/>
              <a:t>grayscale</a:t>
            </a:r>
            <a:r>
              <a:rPr lang="nb-NO" dirty="0" smtClean="0"/>
              <a:t> </a:t>
            </a:r>
            <a:r>
              <a:rPr lang="nb-NO" dirty="0" err="1" smtClean="0"/>
              <a:t>noise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recorded</a:t>
            </a:r>
            <a:r>
              <a:rPr lang="nb-NO" dirty="0" smtClean="0"/>
              <a:t> images,</a:t>
            </a:r>
          </a:p>
          <a:p>
            <a:r>
              <a:rPr lang="nb-NO" dirty="0"/>
              <a:t> </a:t>
            </a:r>
            <a:r>
              <a:rPr lang="nb-NO" dirty="0" smtClean="0"/>
              <a:t>    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varies</a:t>
            </a:r>
            <a:r>
              <a:rPr lang="nb-NO" dirty="0" smtClean="0"/>
              <a:t> from </a:t>
            </a:r>
            <a:r>
              <a:rPr lang="nb-NO" dirty="0" err="1" smtClean="0"/>
              <a:t>camera</a:t>
            </a:r>
            <a:r>
              <a:rPr lang="nb-NO" dirty="0" smtClean="0"/>
              <a:t> to </a:t>
            </a:r>
            <a:r>
              <a:rPr lang="nb-NO" dirty="0" err="1" smtClean="0"/>
              <a:t>camera</a:t>
            </a:r>
            <a:r>
              <a:rPr lang="nb-NO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err="1" smtClean="0"/>
              <a:t>Typical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r>
              <a:rPr lang="nb-NO" dirty="0" smtClean="0"/>
              <a:t> in </a:t>
            </a:r>
            <a:r>
              <a:rPr lang="nb-NO" dirty="0" err="1" smtClean="0"/>
              <a:t>displacements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less </a:t>
            </a:r>
            <a:r>
              <a:rPr lang="nb-NO" dirty="0" err="1" smtClean="0"/>
              <a:t>than</a:t>
            </a:r>
            <a:r>
              <a:rPr lang="nb-NO" dirty="0" smtClean="0"/>
              <a:t>: 0.1 </a:t>
            </a:r>
            <a:r>
              <a:rPr lang="nb-NO" dirty="0" err="1" smtClean="0"/>
              <a:t>pixel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2348880"/>
            <a:ext cx="4627022" cy="1874818"/>
            <a:chOff x="611560" y="2348880"/>
            <a:chExt cx="4627022" cy="1874818"/>
          </a:xfrm>
        </p:grpSpPr>
        <p:grpSp>
          <p:nvGrpSpPr>
            <p:cNvPr id="2" name="Group 1"/>
            <p:cNvGrpSpPr/>
            <p:nvPr/>
          </p:nvGrpSpPr>
          <p:grpSpPr>
            <a:xfrm>
              <a:off x="729114" y="2708920"/>
              <a:ext cx="4509468" cy="1514778"/>
              <a:chOff x="729114" y="2708920"/>
              <a:chExt cx="4509468" cy="1514778"/>
            </a:xfrm>
          </p:grpSpPr>
          <p:pic>
            <p:nvPicPr>
              <p:cNvPr id="6146" name="Picture 2" descr="D:\Experiments\2013\Gaute\UT200-90-2\UT200-90-22009_03_10_11h40m45s_Cam1_Frame_00000000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114" y="2708920"/>
                <a:ext cx="1808867" cy="1514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601322" y="2719550"/>
                <a:ext cx="26372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5MP (2448 x 2050 </a:t>
                </a:r>
                <a:r>
                  <a:rPr lang="nb-NO" dirty="0" err="1" smtClean="0"/>
                  <a:t>pixels</a:t>
                </a:r>
                <a:r>
                  <a:rPr lang="nb-NO" dirty="0" smtClean="0"/>
                  <a:t>)</a:t>
                </a:r>
              </a:p>
              <a:p>
                <a:endParaRPr lang="nb-NO" dirty="0"/>
              </a:p>
              <a:p>
                <a:r>
                  <a:rPr lang="nb-NO" dirty="0" err="1" smtClean="0"/>
                  <a:t>Specimen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length</a:t>
                </a:r>
                <a:r>
                  <a:rPr lang="nb-NO" dirty="0" smtClean="0"/>
                  <a:t>: 200 mm</a:t>
                </a:r>
              </a:p>
              <a:p>
                <a:r>
                  <a:rPr lang="nb-NO" dirty="0" err="1" smtClean="0"/>
                  <a:t>Specimen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width</a:t>
                </a:r>
                <a:r>
                  <a:rPr lang="nb-NO" dirty="0" smtClean="0"/>
                  <a:t>: 12.5 mm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1560" y="2348880"/>
              <a:ext cx="2996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Example</a:t>
              </a:r>
              <a:r>
                <a:rPr lang="nb-NO" dirty="0" smtClean="0"/>
                <a:t>: </a:t>
              </a:r>
              <a:r>
                <a:rPr lang="nb-NO" dirty="0" err="1" smtClean="0"/>
                <a:t>Uniaxial</a:t>
              </a:r>
              <a:r>
                <a:rPr lang="nb-NO" dirty="0" smtClean="0"/>
                <a:t> </a:t>
              </a:r>
              <a:r>
                <a:rPr lang="nb-NO" dirty="0" err="1" smtClean="0"/>
                <a:t>tension</a:t>
              </a:r>
              <a:r>
                <a:rPr lang="nb-NO" dirty="0" smtClean="0"/>
                <a:t> test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8313" y="4683282"/>
            <a:ext cx="628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err="1" smtClean="0"/>
              <a:t>Strain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r>
              <a:rPr lang="nb-NO" dirty="0" smtClean="0"/>
              <a:t> is </a:t>
            </a:r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down</a:t>
            </a:r>
            <a:r>
              <a:rPr lang="nb-NO" dirty="0" smtClean="0"/>
              <a:t> to </a:t>
            </a:r>
          </a:p>
          <a:p>
            <a:pPr marL="285750" indent="-285750">
              <a:buFont typeface="Arial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strains</a:t>
            </a:r>
            <a:r>
              <a:rPr lang="nb-NO" dirty="0" smtClean="0"/>
              <a:t> as </a:t>
            </a:r>
            <a:r>
              <a:rPr lang="nb-NO" dirty="0" err="1" smtClean="0"/>
              <a:t>high</a:t>
            </a:r>
            <a:r>
              <a:rPr lang="nb-NO" dirty="0" smtClean="0"/>
              <a:t> as 200%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measured</a:t>
            </a:r>
            <a:r>
              <a:rPr lang="nb-NO" dirty="0" smtClean="0"/>
              <a:t> (e.g. polymers)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06753" y="2264098"/>
            <a:ext cx="2449246" cy="1352383"/>
            <a:chOff x="5306753" y="2264098"/>
            <a:chExt cx="2449246" cy="135238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306753" y="3319714"/>
              <a:ext cx="1137455" cy="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652120" y="2264098"/>
              <a:ext cx="783165" cy="87095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716889"/>
                </p:ext>
              </p:extLst>
            </p:nvPr>
          </p:nvGraphicFramePr>
          <p:xfrm>
            <a:off x="6588224" y="2852936"/>
            <a:ext cx="1167775" cy="763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4" imgW="660240" imgH="431640" progId="Equation.DSMT4">
                    <p:embed/>
                  </p:oleObj>
                </mc:Choice>
                <mc:Fallback>
                  <p:oleObj name="Equation" r:id="rId4" imgW="66024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88224" y="2852936"/>
                          <a:ext cx="1167775" cy="763545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>
                              <a:shade val="95000"/>
                              <a:satMod val="10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08839"/>
              </p:ext>
            </p:extLst>
          </p:nvPr>
        </p:nvGraphicFramePr>
        <p:xfrm>
          <a:off x="4283968" y="4689871"/>
          <a:ext cx="444544" cy="32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3968" y="4689871"/>
                        <a:ext cx="444544" cy="32330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20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sperr_vs_elmsz_lows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56881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4769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dirty="0" smtClean="0"/>
              <a:t>DIC - </a:t>
            </a:r>
            <a:r>
              <a:rPr lang="nb-NO" sz="2800" dirty="0" err="1" smtClean="0"/>
              <a:t>Measurement</a:t>
            </a:r>
            <a:r>
              <a:rPr lang="nb-NO" sz="2800" dirty="0" smtClean="0"/>
              <a:t> </a:t>
            </a:r>
            <a:r>
              <a:rPr lang="nb-NO" sz="2800" dirty="0" err="1" smtClean="0"/>
              <a:t>uncertainty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5032660" cy="369332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Large elements -&gt; Less </a:t>
            </a:r>
            <a:r>
              <a:rPr lang="nb-NO" dirty="0" err="1" smtClean="0"/>
              <a:t>suceptible</a:t>
            </a:r>
            <a:r>
              <a:rPr lang="nb-NO" dirty="0" smtClean="0"/>
              <a:t> to </a:t>
            </a:r>
            <a:r>
              <a:rPr lang="nb-NO" dirty="0" err="1" smtClean="0"/>
              <a:t>grayscale</a:t>
            </a:r>
            <a:r>
              <a:rPr lang="nb-NO" dirty="0" smtClean="0"/>
              <a:t> </a:t>
            </a:r>
            <a:r>
              <a:rPr lang="nb-NO" dirty="0" err="1" smtClean="0"/>
              <a:t>noise</a:t>
            </a:r>
            <a:endParaRPr lang="nb-NO" dirty="0"/>
          </a:p>
        </p:txBody>
      </p:sp>
      <p:grpSp>
        <p:nvGrpSpPr>
          <p:cNvPr id="5" name="Group 4"/>
          <p:cNvGrpSpPr/>
          <p:nvPr/>
        </p:nvGrpSpPr>
        <p:grpSpPr>
          <a:xfrm>
            <a:off x="3916234" y="1124744"/>
            <a:ext cx="5162728" cy="4512445"/>
            <a:chOff x="3916234" y="1124744"/>
            <a:chExt cx="5162728" cy="4512445"/>
          </a:xfrm>
        </p:grpSpPr>
        <p:pic>
          <p:nvPicPr>
            <p:cNvPr id="11265" name="Picture 1" descr="disperr_vs_elmsz_histr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147" y="1124744"/>
              <a:ext cx="4568815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16234" y="5267857"/>
              <a:ext cx="4888967" cy="369332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Small elements -&gt; </a:t>
              </a:r>
              <a:r>
                <a:rPr lang="nb-NO" dirty="0" err="1" smtClean="0"/>
                <a:t>better</a:t>
              </a:r>
              <a:r>
                <a:rPr lang="nb-NO" dirty="0" smtClean="0"/>
                <a:t> </a:t>
              </a:r>
              <a:r>
                <a:rPr lang="nb-NO" dirty="0" err="1" smtClean="0"/>
                <a:t>description</a:t>
              </a:r>
              <a:r>
                <a:rPr lang="nb-NO" dirty="0" smtClean="0"/>
                <a:t> </a:t>
              </a:r>
              <a:r>
                <a:rPr lang="nb-NO" dirty="0" err="1" smtClean="0"/>
                <a:t>of</a:t>
              </a:r>
              <a:r>
                <a:rPr lang="nb-NO" dirty="0" smtClean="0"/>
                <a:t> disp. </a:t>
              </a:r>
              <a:r>
                <a:rPr lang="nb-NO" dirty="0" err="1" smtClean="0"/>
                <a:t>field</a:t>
              </a:r>
              <a:endParaRPr lang="nb-NO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85402" y="5805264"/>
            <a:ext cx="13731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err="1" smtClean="0"/>
              <a:t>Compromize</a:t>
            </a:r>
            <a:endParaRPr lang="nb-NO" dirty="0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2915816" y="5166484"/>
            <a:ext cx="969586" cy="8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3"/>
          </p:cNvCxnSpPr>
          <p:nvPr/>
        </p:nvCxnSpPr>
        <p:spPr>
          <a:xfrm flipH="1">
            <a:off x="5258598" y="5637189"/>
            <a:ext cx="1102120" cy="352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Software </a:t>
            </a:r>
            <a:br>
              <a:rPr lang="nb-NO" dirty="0" smtClean="0"/>
            </a:br>
            <a:r>
              <a:rPr lang="nb-NO" sz="2700" dirty="0" err="1" smtClean="0">
                <a:solidFill>
                  <a:schemeClr val="bg1">
                    <a:lumMod val="50000"/>
                  </a:schemeClr>
                </a:solidFill>
              </a:rPr>
              <a:t>eCorr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25" y="1916832"/>
            <a:ext cx="3840395" cy="2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566616" cy="12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8995" y="1581935"/>
            <a:ext cx="196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Graphical</a:t>
            </a:r>
            <a:r>
              <a:rPr lang="nb-NO" dirty="0" smtClean="0"/>
              <a:t> Interface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0730" y="4450235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DIC </a:t>
            </a:r>
            <a:r>
              <a:rPr lang="nb-NO" dirty="0" err="1" smtClean="0"/>
              <a:t>Core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8791" y="161593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Main </a:t>
            </a:r>
            <a:r>
              <a:rPr lang="nb-NO" b="1" dirty="0" err="1" smtClean="0"/>
              <a:t>Functionalities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5537" y="2420888"/>
            <a:ext cx="413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dirty="0" err="1"/>
              <a:t>R</a:t>
            </a:r>
            <a:r>
              <a:rPr lang="nb-NO" dirty="0" err="1" smtClean="0"/>
              <a:t>ecording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image series</a:t>
            </a:r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Camera</a:t>
            </a:r>
            <a:r>
              <a:rPr lang="nb-NO" dirty="0" smtClean="0"/>
              <a:t> </a:t>
            </a:r>
            <a:r>
              <a:rPr lang="nb-NO" dirty="0" err="1" smtClean="0"/>
              <a:t>calibration</a:t>
            </a:r>
            <a:r>
              <a:rPr lang="nb-NO" dirty="0" smtClean="0"/>
              <a:t> for 3D-DIC</a:t>
            </a:r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Mesh</a:t>
            </a:r>
            <a:r>
              <a:rPr lang="nb-NO" dirty="0" smtClean="0"/>
              <a:t> </a:t>
            </a:r>
            <a:r>
              <a:rPr lang="nb-NO" dirty="0" err="1" smtClean="0"/>
              <a:t>generation</a:t>
            </a:r>
            <a:r>
              <a:rPr lang="nb-NO" dirty="0" smtClean="0"/>
              <a:t>/</a:t>
            </a:r>
            <a:r>
              <a:rPr lang="nb-NO" dirty="0" err="1" smtClean="0"/>
              <a:t>modification</a:t>
            </a:r>
            <a:endParaRPr lang="nb-NO" dirty="0" smtClean="0"/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2D/3D-DIC Analysis</a:t>
            </a:r>
          </a:p>
          <a:p>
            <a:pPr marL="285750" indent="-285750">
              <a:buFont typeface="Arial" charset="0"/>
              <a:buChar char="•"/>
            </a:pPr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err="1" smtClean="0"/>
              <a:t>Visualization</a:t>
            </a:r>
            <a:r>
              <a:rPr lang="nb-NO" dirty="0" smtClean="0"/>
              <a:t> and </a:t>
            </a:r>
            <a:r>
              <a:rPr lang="nb-NO" dirty="0" err="1" smtClean="0"/>
              <a:t>export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Range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err="1" smtClean="0">
                <a:solidFill>
                  <a:schemeClr val="bg1">
                    <a:lumMod val="50000"/>
                  </a:schemeClr>
                </a:solidFill>
              </a:rPr>
              <a:t>Examples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607" y="980728"/>
            <a:ext cx="2293187" cy="2808737"/>
            <a:chOff x="428607" y="980728"/>
            <a:chExt cx="2293187" cy="28087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07" y="1381418"/>
              <a:ext cx="403890" cy="155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382" y="1381418"/>
              <a:ext cx="1773412" cy="8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016" y="2317522"/>
              <a:ext cx="1296144" cy="147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5778" y="980728"/>
              <a:ext cx="1473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Material tests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17256" y="1052736"/>
            <a:ext cx="1888209" cy="1828678"/>
            <a:chOff x="6717256" y="1052736"/>
            <a:chExt cx="1888209" cy="182867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065" y="1486499"/>
              <a:ext cx="1468590" cy="1394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717256" y="1052736"/>
              <a:ext cx="1888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Crack</a:t>
              </a:r>
              <a:r>
                <a:rPr lang="nb-NO" dirty="0" smtClean="0"/>
                <a:t> </a:t>
              </a:r>
              <a:r>
                <a:rPr lang="nb-NO" dirty="0" err="1" smtClean="0"/>
                <a:t>propagation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72200" y="4523159"/>
            <a:ext cx="2578323" cy="1534133"/>
            <a:chOff x="6372200" y="4523159"/>
            <a:chExt cx="2578323" cy="1534133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883363"/>
              <a:ext cx="2578323" cy="117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717256" y="4523159"/>
              <a:ext cx="1492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Point </a:t>
              </a:r>
              <a:r>
                <a:rPr lang="nb-NO" dirty="0" err="1" smtClean="0"/>
                <a:t>Tracking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2744" y="4005064"/>
            <a:ext cx="3067541" cy="2664296"/>
            <a:chOff x="252744" y="4005064"/>
            <a:chExt cx="3067541" cy="2664296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44" y="4374396"/>
              <a:ext cx="2167579" cy="147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299" y="5445224"/>
              <a:ext cx="1679986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27599" y="4005064"/>
              <a:ext cx="1638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Pipeline </a:t>
              </a:r>
              <a:r>
                <a:rPr lang="nb-NO" dirty="0" err="1" smtClean="0"/>
                <a:t>Impact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40972" y="1047489"/>
            <a:ext cx="2740401" cy="3098479"/>
            <a:chOff x="3240972" y="1047489"/>
            <a:chExt cx="2740401" cy="3098479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229" y="1416821"/>
              <a:ext cx="1296144" cy="27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21003" y="1047489"/>
              <a:ext cx="1805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Component Tests</a:t>
              </a:r>
              <a:endParaRPr lang="en-US" dirty="0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72" y="2065933"/>
              <a:ext cx="1422659" cy="139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21003" y="4527896"/>
            <a:ext cx="2686251" cy="2141464"/>
            <a:chOff x="3521003" y="4527896"/>
            <a:chExt cx="2686251" cy="2141464"/>
          </a:xfrm>
        </p:grpSpPr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003" y="4950023"/>
              <a:ext cx="2686251" cy="171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733964" y="4527896"/>
              <a:ext cx="2242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Blast </a:t>
              </a:r>
              <a:r>
                <a:rPr lang="nb-NO" dirty="0" err="1" smtClean="0"/>
                <a:t>loading</a:t>
              </a:r>
              <a:r>
                <a:rPr lang="nb-NO" dirty="0" smtClean="0"/>
                <a:t> </a:t>
              </a:r>
              <a:r>
                <a:rPr lang="nb-NO" dirty="0" err="1" smtClean="0"/>
                <a:t>of</a:t>
              </a:r>
              <a:r>
                <a:rPr lang="nb-NO" dirty="0" smtClean="0"/>
                <a:t> plates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3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Material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validation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>
                <a:solidFill>
                  <a:schemeClr val="bg1">
                    <a:lumMod val="50000"/>
                  </a:schemeClr>
                </a:solidFill>
              </a:rPr>
              <a:t>DIC-FEM </a:t>
            </a:r>
            <a:r>
              <a:rPr lang="nb-NO" sz="2200" dirty="0" err="1" smtClean="0">
                <a:solidFill>
                  <a:schemeClr val="bg1">
                    <a:lumMod val="50000"/>
                  </a:schemeClr>
                </a:solidFill>
              </a:rPr>
              <a:t>coupling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1655" y="1628800"/>
            <a:ext cx="2848526" cy="2791889"/>
            <a:chOff x="821655" y="1628800"/>
            <a:chExt cx="2848526" cy="279188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655" y="1974257"/>
              <a:ext cx="2848526" cy="2446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65671" y="1628800"/>
              <a:ext cx="2461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Strains</a:t>
              </a:r>
              <a:r>
                <a:rPr lang="nb-NO" dirty="0" smtClean="0"/>
                <a:t> </a:t>
              </a:r>
              <a:r>
                <a:rPr lang="nb-NO" dirty="0" err="1" smtClean="0"/>
                <a:t>measured</a:t>
              </a:r>
              <a:r>
                <a:rPr lang="nb-NO" dirty="0" smtClean="0"/>
                <a:t> by DIC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2135" y="1689813"/>
            <a:ext cx="3208568" cy="2804723"/>
            <a:chOff x="5142135" y="1689813"/>
            <a:chExt cx="3208568" cy="280472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2175" y="2048103"/>
              <a:ext cx="2848528" cy="2446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95621" y="1689813"/>
              <a:ext cx="2309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Calculated</a:t>
              </a:r>
              <a:r>
                <a:rPr lang="nb-NO" dirty="0" smtClean="0"/>
                <a:t> stress </a:t>
              </a:r>
              <a:r>
                <a:rPr lang="nb-NO" dirty="0" err="1" smtClean="0"/>
                <a:t>fields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142135" y="3160548"/>
              <a:ext cx="216024" cy="738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3983" y="1874479"/>
            <a:ext cx="1316463" cy="1646159"/>
            <a:chOff x="3773983" y="1874479"/>
            <a:chExt cx="1316463" cy="1646159"/>
          </a:xfrm>
        </p:grpSpPr>
        <p:sp>
          <p:nvSpPr>
            <p:cNvPr id="8" name="TextBox 7"/>
            <p:cNvSpPr txBox="1"/>
            <p:nvPr/>
          </p:nvSpPr>
          <p:spPr>
            <a:xfrm>
              <a:off x="4062015" y="2874307"/>
              <a:ext cx="976742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 smtClean="0"/>
                <a:t>Material</a:t>
              </a:r>
            </a:p>
            <a:p>
              <a:pPr algn="ctr"/>
              <a:r>
                <a:rPr lang="nb-NO" dirty="0" err="1" smtClean="0"/>
                <a:t>model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773983" y="3166266"/>
              <a:ext cx="216024" cy="738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0326" y="1874479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dirty="0" smtClean="0"/>
                <a:t>Material</a:t>
              </a:r>
              <a:r>
                <a:rPr lang="en-US" sz="1200" dirty="0" smtClean="0"/>
                <a:t> model parameters</a:t>
              </a:r>
              <a:endParaRPr lang="nb-NO" sz="1200" dirty="0" smtClean="0"/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4550386" y="2520810"/>
              <a:ext cx="0" cy="3175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58158" y="3501008"/>
            <a:ext cx="3411880" cy="2451872"/>
            <a:chOff x="5358158" y="3501008"/>
            <a:chExt cx="3411880" cy="245187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358158" y="3501008"/>
              <a:ext cx="310227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00192" y="3789040"/>
              <a:ext cx="1415259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Cross </a:t>
              </a:r>
              <a:r>
                <a:rPr lang="nb-NO" dirty="0" err="1" smtClean="0"/>
                <a:t>section</a:t>
              </a:r>
              <a:endParaRPr lang="en-US" dirty="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6909295" y="3543545"/>
              <a:ext cx="98526" cy="21602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16216" y="5029550"/>
              <a:ext cx="22538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Computed</a:t>
              </a:r>
              <a:r>
                <a:rPr lang="nb-NO" dirty="0" smtClean="0"/>
                <a:t> force</a:t>
              </a:r>
            </a:p>
            <a:p>
              <a:r>
                <a:rPr lang="nb-NO" dirty="0"/>
                <a:t>f</a:t>
              </a:r>
              <a:r>
                <a:rPr lang="nb-NO" dirty="0" smtClean="0"/>
                <a:t>rom DIC and material</a:t>
              </a:r>
            </a:p>
            <a:p>
              <a:r>
                <a:rPr lang="nb-NO" dirty="0" err="1" smtClean="0"/>
                <a:t>model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092280" y="4581128"/>
              <a:ext cx="0" cy="4484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9552" y="4085158"/>
            <a:ext cx="5976664" cy="2563431"/>
            <a:chOff x="539552" y="4085158"/>
            <a:chExt cx="5976664" cy="256343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202" y="4085158"/>
              <a:ext cx="3312368" cy="25634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39552" y="5168050"/>
              <a:ext cx="1953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Experimental</a:t>
              </a:r>
              <a:r>
                <a:rPr lang="nb-NO" dirty="0" smtClean="0"/>
                <a:t> force</a:t>
              </a:r>
            </a:p>
            <a:p>
              <a:r>
                <a:rPr lang="nb-NO" dirty="0"/>
                <a:t>f</a:t>
              </a:r>
              <a:r>
                <a:rPr lang="nb-NO" dirty="0" smtClean="0"/>
                <a:t>rom </a:t>
              </a:r>
              <a:r>
                <a:rPr lang="nb-NO" dirty="0" err="1" smtClean="0"/>
                <a:t>load</a:t>
              </a:r>
              <a:r>
                <a:rPr lang="nb-NO" dirty="0" smtClean="0"/>
                <a:t> </a:t>
              </a:r>
              <a:r>
                <a:rPr lang="nb-NO" dirty="0" err="1" smtClean="0"/>
                <a:t>cell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249798" y="5491215"/>
              <a:ext cx="2664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051720" y="5491215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9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378</Words>
  <Application>Microsoft Office PowerPoint</Application>
  <PresentationFormat>On-screen Show (4:3)</PresentationFormat>
  <Paragraphs>131</Paragraphs>
  <Slides>15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MathType 6.0 Equation</vt:lpstr>
      <vt:lpstr>Digital Image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 eCorr</vt:lpstr>
      <vt:lpstr>Range of applications Examples</vt:lpstr>
      <vt:lpstr>Material model validation DIC-FEM coupling</vt:lpstr>
      <vt:lpstr>Validation of 3D-DIC SIMLab Shocktube</vt:lpstr>
      <vt:lpstr>Validation of 3D-DIC Camera Calibration</vt:lpstr>
      <vt:lpstr>Validation of 3D-DIC Initial Results</vt:lpstr>
      <vt:lpstr>Validation of 3D-DIC Frame tracking</vt:lpstr>
      <vt:lpstr>Validation of 3D-DIC </vt:lpstr>
      <vt:lpstr>PowerPoint Presentation</vt:lpstr>
    </vt:vector>
  </TitlesOfParts>
  <Company>Fakultet for Ingeniørvitenskap og Teknologi, 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Correlation</dc:title>
  <dc:creator>Egil Fagerholt</dc:creator>
  <cp:lastModifiedBy>Egil Fagerholt</cp:lastModifiedBy>
  <cp:revision>36</cp:revision>
  <dcterms:created xsi:type="dcterms:W3CDTF">2015-08-24T07:06:14Z</dcterms:created>
  <dcterms:modified xsi:type="dcterms:W3CDTF">2015-08-25T08:33:42Z</dcterms:modified>
</cp:coreProperties>
</file>